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10287000" cx="18288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19" roundtripDataSignature="AMtx7mjI1CYbibEhJOfEhI2zb+85tKblj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14E1E3E-00F0-4C28-9C77-3A8827C5E43A}">
  <a:tblStyle styleId="{B14E1E3E-00F0-4C28-9C77-3A8827C5E43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customschemas.google.com/relationships/presentationmetadata" Target="metadata"/><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2.png>
</file>

<file path=ppt/media/image14.png>
</file>

<file path=ppt/media/image15.png>
</file>

<file path=ppt/media/image3.png>
</file>

<file path=ppt/media/image4.pn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aumentando la eficiencia del departamento de TI</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Nuestro objetivo principal es desarrollar una página web en donde los usuarios puedan ingresar los tickets que tengan acerca de sus problema para que el equipo de TI pueda ser informados y puedan ver los tickets de una manera organizada. Los tickets podrán ser organizados por priorización de ticket. También como objetivo tenemos entregar un informe de los tickets.</a:t>
            </a:r>
            <a:endParaRPr/>
          </a:p>
        </p:txBody>
      </p:sp>
      <p:sp>
        <p:nvSpPr>
          <p:cNvPr id="119" name="Google Shape;11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fbd3f19a7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g2fbd3f19a7e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6"/>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7"/>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7"/>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8"/>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8"/>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0"/>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0"/>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1"/>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1"/>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2"/>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2"/>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2"/>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2"/>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4"/>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4"/>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4"/>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5"/>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5"/>
          <p:cNvSpPr/>
          <p:nvPr>
            <p:ph idx="2" type="pic"/>
          </p:nvPr>
        </p:nvSpPr>
        <p:spPr>
          <a:xfrm>
            <a:off x="1792288" y="612775"/>
            <a:ext cx="5486400" cy="4114800"/>
          </a:xfrm>
          <a:prstGeom prst="rect">
            <a:avLst/>
          </a:prstGeom>
          <a:noFill/>
          <a:ln>
            <a:noFill/>
          </a:ln>
        </p:spPr>
      </p:sp>
      <p:sp>
        <p:nvSpPr>
          <p:cNvPr id="64" name="Google Shape;64;p25"/>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12.png"/><Relationship Id="rId7"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4.png"/><Relationship Id="rId8"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85" name="Google Shape;85;p1"/>
          <p:cNvSpPr/>
          <p:nvPr/>
        </p:nvSpPr>
        <p:spPr>
          <a:xfrm>
            <a:off x="3916658" y="112183"/>
            <a:ext cx="10454684" cy="10062633"/>
          </a:xfrm>
          <a:custGeom>
            <a:rect b="b" l="l" r="r" t="t"/>
            <a:pathLst>
              <a:path extrusionOk="0" h="10062633" w="10454684">
                <a:moveTo>
                  <a:pt x="0" y="0"/>
                </a:moveTo>
                <a:lnTo>
                  <a:pt x="10454684" y="0"/>
                </a:lnTo>
                <a:lnTo>
                  <a:pt x="10454684" y="10062634"/>
                </a:lnTo>
                <a:lnTo>
                  <a:pt x="0" y="10062634"/>
                </a:lnTo>
                <a:lnTo>
                  <a:pt x="0" y="0"/>
                </a:lnTo>
                <a:close/>
              </a:path>
            </a:pathLst>
          </a:custGeom>
          <a:blipFill rotWithShape="1">
            <a:blip r:embed="rId4">
              <a:alphaModFix/>
            </a:blip>
            <a:stretch>
              <a:fillRect b="0" l="0" r="0" t="0"/>
            </a:stretch>
          </a:blipFill>
          <a:ln>
            <a:noFill/>
          </a:ln>
        </p:spPr>
      </p:sp>
      <p:sp>
        <p:nvSpPr>
          <p:cNvPr id="86" name="Google Shape;86;p1"/>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5">
              <a:alphaModFix/>
            </a:blip>
            <a:stretch>
              <a:fillRect b="0" l="0" r="0" t="0"/>
            </a:stretch>
          </a:blipFill>
          <a:ln>
            <a:noFill/>
          </a:ln>
        </p:spPr>
      </p:sp>
      <p:sp>
        <p:nvSpPr>
          <p:cNvPr id="87" name="Google Shape;87;p1"/>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6">
              <a:alphaModFix/>
            </a:blip>
            <a:stretch>
              <a:fillRect b="0" l="0" r="0" t="0"/>
            </a:stretch>
          </a:blipFill>
          <a:ln>
            <a:noFill/>
          </a:ln>
        </p:spPr>
      </p:sp>
      <p:sp>
        <p:nvSpPr>
          <p:cNvPr id="88" name="Google Shape;88;p1"/>
          <p:cNvSpPr/>
          <p:nvPr/>
        </p:nvSpPr>
        <p:spPr>
          <a:xfrm>
            <a:off x="267582" y="-1028700"/>
            <a:ext cx="3916658" cy="4114800"/>
          </a:xfrm>
          <a:custGeom>
            <a:rect b="b" l="l" r="r" t="t"/>
            <a:pathLst>
              <a:path extrusionOk="0" h="4114800" w="3916658">
                <a:moveTo>
                  <a:pt x="0" y="0"/>
                </a:moveTo>
                <a:lnTo>
                  <a:pt x="3916658" y="0"/>
                </a:lnTo>
                <a:lnTo>
                  <a:pt x="3916658" y="4114800"/>
                </a:lnTo>
                <a:lnTo>
                  <a:pt x="0" y="4114800"/>
                </a:lnTo>
                <a:lnTo>
                  <a:pt x="0" y="0"/>
                </a:lnTo>
                <a:close/>
              </a:path>
            </a:pathLst>
          </a:custGeom>
          <a:blipFill rotWithShape="1">
            <a:blip r:embed="rId7">
              <a:alphaModFix/>
            </a:blip>
            <a:stretch>
              <a:fillRect b="-9623" l="0" r="-25283" t="-9624"/>
            </a:stretch>
          </a:blipFill>
          <a:ln>
            <a:noFill/>
          </a:ln>
        </p:spPr>
      </p:sp>
      <p:sp>
        <p:nvSpPr>
          <p:cNvPr id="89" name="Google Shape;89;p1"/>
          <p:cNvSpPr txBox="1"/>
          <p:nvPr/>
        </p:nvSpPr>
        <p:spPr>
          <a:xfrm>
            <a:off x="1509667" y="3958675"/>
            <a:ext cx="15268665" cy="1822366"/>
          </a:xfrm>
          <a:prstGeom prst="rect">
            <a:avLst/>
          </a:prstGeom>
          <a:noFill/>
          <a:ln>
            <a:noFill/>
          </a:ln>
        </p:spPr>
        <p:txBody>
          <a:bodyPr anchorCtr="0" anchor="t" bIns="0" lIns="0" spcFirstLastPara="1" rIns="0" wrap="square" tIns="0">
            <a:spAutoFit/>
          </a:bodyPr>
          <a:lstStyle/>
          <a:p>
            <a:pPr indent="0" lvl="0" marL="0" marR="0" rtl="0" algn="ctr">
              <a:lnSpc>
                <a:spcPct val="140009"/>
              </a:lnSpc>
              <a:spcBef>
                <a:spcPts val="0"/>
              </a:spcBef>
              <a:spcAft>
                <a:spcPts val="0"/>
              </a:spcAft>
              <a:buNone/>
            </a:pPr>
            <a:r>
              <a:rPr b="0" i="0" lang="en-US" sz="10635" u="none" cap="none" strike="noStrike">
                <a:solidFill>
                  <a:srgbClr val="223022"/>
                </a:solidFill>
                <a:latin typeface="Arial"/>
                <a:ea typeface="Arial"/>
                <a:cs typeface="Arial"/>
                <a:sym typeface="Arial"/>
              </a:rPr>
              <a:t>Sistema de tickets</a:t>
            </a:r>
            <a:endParaRPr/>
          </a:p>
        </p:txBody>
      </p:sp>
      <p:sp>
        <p:nvSpPr>
          <p:cNvPr id="90" name="Google Shape;90;p1"/>
          <p:cNvSpPr txBox="1"/>
          <p:nvPr/>
        </p:nvSpPr>
        <p:spPr>
          <a:xfrm>
            <a:off x="3016076" y="8757602"/>
            <a:ext cx="12255848" cy="896620"/>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223022"/>
                </a:solidFill>
                <a:latin typeface="Arial"/>
                <a:ea typeface="Arial"/>
                <a:cs typeface="Arial"/>
                <a:sym typeface="Arial"/>
              </a:rPr>
              <a:t>Equipo: 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2"/>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78" name="Google Shape;178;p12"/>
          <p:cNvSpPr/>
          <p:nvPr/>
        </p:nvSpPr>
        <p:spPr>
          <a:xfrm flipH="1" rot="8722272">
            <a:off x="15493190" y="-645632"/>
            <a:ext cx="3532220" cy="5250597"/>
          </a:xfrm>
          <a:custGeom>
            <a:rect b="b" l="l" r="r" t="t"/>
            <a:pathLst>
              <a:path extrusionOk="0" h="5250597" w="3532220">
                <a:moveTo>
                  <a:pt x="3532220" y="0"/>
                </a:moveTo>
                <a:lnTo>
                  <a:pt x="0" y="0"/>
                </a:lnTo>
                <a:lnTo>
                  <a:pt x="0" y="5250596"/>
                </a:lnTo>
                <a:lnTo>
                  <a:pt x="3532220" y="5250596"/>
                </a:lnTo>
                <a:lnTo>
                  <a:pt x="3532220" y="0"/>
                </a:lnTo>
                <a:close/>
              </a:path>
            </a:pathLst>
          </a:custGeom>
          <a:blipFill rotWithShape="1">
            <a:blip r:embed="rId4">
              <a:alphaModFix/>
            </a:blip>
            <a:stretch>
              <a:fillRect b="0" l="0" r="0" t="0"/>
            </a:stretch>
          </a:blipFill>
          <a:ln>
            <a:noFill/>
          </a:ln>
        </p:spPr>
      </p:sp>
      <p:sp>
        <p:nvSpPr>
          <p:cNvPr id="179" name="Google Shape;179;p12"/>
          <p:cNvSpPr/>
          <p:nvPr/>
        </p:nvSpPr>
        <p:spPr>
          <a:xfrm flipH="1">
            <a:off x="16550780" y="8562451"/>
            <a:ext cx="3056701" cy="5125565"/>
          </a:xfrm>
          <a:custGeom>
            <a:rect b="b" l="l" r="r" t="t"/>
            <a:pathLst>
              <a:path extrusionOk="0" h="5125565" w="3056701">
                <a:moveTo>
                  <a:pt x="3056701" y="0"/>
                </a:moveTo>
                <a:lnTo>
                  <a:pt x="0" y="0"/>
                </a:lnTo>
                <a:lnTo>
                  <a:pt x="0" y="5125565"/>
                </a:lnTo>
                <a:lnTo>
                  <a:pt x="3056701" y="5125565"/>
                </a:lnTo>
                <a:lnTo>
                  <a:pt x="3056701" y="0"/>
                </a:lnTo>
                <a:close/>
              </a:path>
            </a:pathLst>
          </a:custGeom>
          <a:blipFill rotWithShape="1">
            <a:blip r:embed="rId5">
              <a:alphaModFix/>
            </a:blip>
            <a:stretch>
              <a:fillRect b="0" l="0" r="0" t="0"/>
            </a:stretch>
          </a:blipFill>
          <a:ln>
            <a:noFill/>
          </a:ln>
        </p:spPr>
      </p:sp>
      <p:sp>
        <p:nvSpPr>
          <p:cNvPr id="180" name="Google Shape;180;p12"/>
          <p:cNvSpPr/>
          <p:nvPr/>
        </p:nvSpPr>
        <p:spPr>
          <a:xfrm rot="10669215">
            <a:off x="187582" y="469598"/>
            <a:ext cx="10454684" cy="10062633"/>
          </a:xfrm>
          <a:custGeom>
            <a:rect b="b" l="l" r="r" t="t"/>
            <a:pathLst>
              <a:path extrusionOk="0" h="10062633" w="10454684">
                <a:moveTo>
                  <a:pt x="0" y="0"/>
                </a:moveTo>
                <a:lnTo>
                  <a:pt x="10454684" y="0"/>
                </a:lnTo>
                <a:lnTo>
                  <a:pt x="10454684" y="10062633"/>
                </a:lnTo>
                <a:lnTo>
                  <a:pt x="0" y="10062633"/>
                </a:lnTo>
                <a:lnTo>
                  <a:pt x="0" y="0"/>
                </a:lnTo>
                <a:close/>
              </a:path>
            </a:pathLst>
          </a:custGeom>
          <a:blipFill rotWithShape="1">
            <a:blip r:embed="rId6">
              <a:alphaModFix/>
            </a:blip>
            <a:stretch>
              <a:fillRect b="0" l="0" r="0" t="0"/>
            </a:stretch>
          </a:blipFill>
          <a:ln>
            <a:noFill/>
          </a:ln>
        </p:spPr>
      </p:sp>
      <p:sp>
        <p:nvSpPr>
          <p:cNvPr id="181" name="Google Shape;181;p12"/>
          <p:cNvSpPr txBox="1"/>
          <p:nvPr/>
        </p:nvSpPr>
        <p:spPr>
          <a:xfrm>
            <a:off x="1028700" y="885825"/>
            <a:ext cx="15268800" cy="1108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7200">
                <a:solidFill>
                  <a:srgbClr val="3D593D"/>
                </a:solidFill>
              </a:rPr>
              <a:t>Tecnologias a usar</a:t>
            </a:r>
            <a:r>
              <a:rPr b="0" i="0" lang="en-US" sz="7200" u="none" cap="none" strike="noStrike">
                <a:solidFill>
                  <a:srgbClr val="3D593D"/>
                </a:solidFill>
                <a:latin typeface="Arial"/>
                <a:ea typeface="Arial"/>
                <a:cs typeface="Arial"/>
                <a:sym typeface="Arial"/>
              </a:rPr>
              <a:t>:</a:t>
            </a:r>
            <a:endParaRPr/>
          </a:p>
        </p:txBody>
      </p:sp>
      <p:sp>
        <p:nvSpPr>
          <p:cNvPr id="182" name="Google Shape;182;p12"/>
          <p:cNvSpPr txBox="1"/>
          <p:nvPr/>
        </p:nvSpPr>
        <p:spPr>
          <a:xfrm>
            <a:off x="1028700" y="2669802"/>
            <a:ext cx="14132700" cy="5281800"/>
          </a:xfrm>
          <a:prstGeom prst="rect">
            <a:avLst/>
          </a:prstGeom>
          <a:noFill/>
          <a:ln>
            <a:noFill/>
          </a:ln>
        </p:spPr>
        <p:txBody>
          <a:bodyPr anchorCtr="0" anchor="t" bIns="0" lIns="0" spcFirstLastPara="1" rIns="0" wrap="square" tIns="0">
            <a:spAutoFit/>
          </a:bodyPr>
          <a:lstStyle/>
          <a:p>
            <a:pPr indent="-561340" lvl="1" marL="1122678" marR="0" rtl="0" algn="l">
              <a:lnSpc>
                <a:spcPct val="140007"/>
              </a:lnSpc>
              <a:spcBef>
                <a:spcPts val="0"/>
              </a:spcBef>
              <a:spcAft>
                <a:spcPts val="0"/>
              </a:spcAft>
              <a:buClr>
                <a:srgbClr val="223022"/>
              </a:buClr>
              <a:buSzPts val="5199"/>
              <a:buFont typeface="Arial"/>
              <a:buChar char="•"/>
            </a:pPr>
            <a:r>
              <a:rPr lang="en-US" sz="5199">
                <a:solidFill>
                  <a:srgbClr val="223022"/>
                </a:solidFill>
              </a:rPr>
              <a:t>django, vue, react </a:t>
            </a:r>
            <a:endParaRPr sz="5199">
              <a:solidFill>
                <a:srgbClr val="223022"/>
              </a:solidFill>
            </a:endParaRPr>
          </a:p>
          <a:p>
            <a:pPr indent="-561340" lvl="1" marL="1122678" marR="0" rtl="0" algn="l">
              <a:lnSpc>
                <a:spcPct val="140007"/>
              </a:lnSpc>
              <a:spcBef>
                <a:spcPts val="0"/>
              </a:spcBef>
              <a:spcAft>
                <a:spcPts val="0"/>
              </a:spcAft>
              <a:buClr>
                <a:srgbClr val="223022"/>
              </a:buClr>
              <a:buSzPts val="5199"/>
              <a:buChar char="•"/>
            </a:pPr>
            <a:r>
              <a:rPr lang="en-US" sz="5199">
                <a:solidFill>
                  <a:srgbClr val="223022"/>
                </a:solidFill>
              </a:rPr>
              <a:t>MariaDB, postgreSQL</a:t>
            </a:r>
            <a:endParaRPr sz="5199">
              <a:solidFill>
                <a:srgbClr val="223022"/>
              </a:solidFill>
            </a:endParaRPr>
          </a:p>
          <a:p>
            <a:pPr indent="-561340" lvl="1" marL="1122678" marR="0" rtl="0" algn="l">
              <a:lnSpc>
                <a:spcPct val="140007"/>
              </a:lnSpc>
              <a:spcBef>
                <a:spcPts val="0"/>
              </a:spcBef>
              <a:spcAft>
                <a:spcPts val="0"/>
              </a:spcAft>
              <a:buClr>
                <a:srgbClr val="223022"/>
              </a:buClr>
              <a:buSzPts val="5199"/>
              <a:buChar char="•"/>
            </a:pPr>
            <a:r>
              <a:rPr lang="en-US" sz="5199">
                <a:solidFill>
                  <a:srgbClr val="223022"/>
                </a:solidFill>
              </a:rPr>
              <a:t>Python, CSV, SQL, HTML, JavaScript, css, bootstrap</a:t>
            </a:r>
            <a:endParaRPr sz="5199">
              <a:solidFill>
                <a:srgbClr val="223022"/>
              </a:solidFill>
            </a:endParaRPr>
          </a:p>
          <a:p>
            <a:pPr indent="-561339" lvl="1" marL="1122679" marR="0" rtl="0" algn="l">
              <a:lnSpc>
                <a:spcPct val="140007"/>
              </a:lnSpc>
              <a:spcBef>
                <a:spcPts val="0"/>
              </a:spcBef>
              <a:spcAft>
                <a:spcPts val="0"/>
              </a:spcAft>
              <a:buClr>
                <a:srgbClr val="223022"/>
              </a:buClr>
              <a:buSzPts val="5199"/>
              <a:buChar char="•"/>
            </a:pPr>
            <a:r>
              <a:rPr lang="en-US" sz="5199">
                <a:solidFill>
                  <a:srgbClr val="223022"/>
                </a:solidFill>
              </a:rPr>
              <a:t>api, sistema de </a:t>
            </a:r>
            <a:r>
              <a:rPr lang="en-US" sz="5199">
                <a:solidFill>
                  <a:srgbClr val="223022"/>
                </a:solidFill>
              </a:rPr>
              <a:t>autenticación</a:t>
            </a:r>
            <a:r>
              <a:rPr lang="en-US" sz="5199">
                <a:solidFill>
                  <a:srgbClr val="223022"/>
                </a:solidFill>
              </a:rPr>
              <a:t>, CRUD</a:t>
            </a:r>
            <a:endParaRPr sz="5199">
              <a:solidFill>
                <a:srgbClr val="223022"/>
              </a:solidFill>
            </a:endParaRPr>
          </a:p>
        </p:txBody>
      </p:sp>
      <p:sp>
        <p:nvSpPr>
          <p:cNvPr id="183" name="Google Shape;183;p12"/>
          <p:cNvSpPr/>
          <p:nvPr/>
        </p:nvSpPr>
        <p:spPr>
          <a:xfrm flipH="1">
            <a:off x="15821638" y="3987441"/>
            <a:ext cx="5863057" cy="4114800"/>
          </a:xfrm>
          <a:custGeom>
            <a:rect b="b" l="l" r="r" t="t"/>
            <a:pathLst>
              <a:path extrusionOk="0" h="4114800" w="5863057">
                <a:moveTo>
                  <a:pt x="5863057" y="0"/>
                </a:moveTo>
                <a:lnTo>
                  <a:pt x="0" y="0"/>
                </a:lnTo>
                <a:lnTo>
                  <a:pt x="0" y="4114800"/>
                </a:lnTo>
                <a:lnTo>
                  <a:pt x="5863057" y="4114800"/>
                </a:lnTo>
                <a:lnTo>
                  <a:pt x="5863057" y="0"/>
                </a:lnTo>
                <a:close/>
              </a:path>
            </a:pathLst>
          </a:custGeom>
          <a:blipFill rotWithShape="1">
            <a:blip r:embed="rId7">
              <a:alphaModFix/>
            </a:blip>
            <a:stretch>
              <a:fillRect b="0" l="0" r="0" t="0"/>
            </a:stretch>
          </a:blipFill>
          <a:ln>
            <a:noFill/>
          </a:ln>
        </p:spPr>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3"/>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89" name="Google Shape;189;p13"/>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190" name="Google Shape;190;p13"/>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5">
              <a:alphaModFix/>
            </a:blip>
            <a:stretch>
              <a:fillRect b="0" l="0" r="0" t="0"/>
            </a:stretch>
          </a:blipFill>
          <a:ln>
            <a:noFill/>
          </a:ln>
        </p:spPr>
      </p:sp>
      <p:sp>
        <p:nvSpPr>
          <p:cNvPr id="191" name="Google Shape;191;p13"/>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6">
              <a:alphaModFix/>
            </a:blip>
            <a:stretch>
              <a:fillRect b="0" l="0" r="0" t="0"/>
            </a:stretch>
          </a:blipFill>
          <a:ln>
            <a:noFill/>
          </a:ln>
        </p:spPr>
      </p:sp>
      <p:pic>
        <p:nvPicPr>
          <p:cNvPr id="192" name="Google Shape;192;p13"/>
          <p:cNvPicPr preferRelativeResize="0"/>
          <p:nvPr/>
        </p:nvPicPr>
        <p:blipFill>
          <a:blip r:embed="rId7">
            <a:alphaModFix/>
          </a:blip>
          <a:stretch>
            <a:fillRect/>
          </a:stretch>
        </p:blipFill>
        <p:spPr>
          <a:xfrm>
            <a:off x="2400300" y="1181100"/>
            <a:ext cx="13487400" cy="7924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5"/>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98" name="Google Shape;198;p15"/>
          <p:cNvSpPr/>
          <p:nvPr/>
        </p:nvSpPr>
        <p:spPr>
          <a:xfrm>
            <a:off x="2139423" y="-1598406"/>
            <a:ext cx="14009155" cy="13483811"/>
          </a:xfrm>
          <a:custGeom>
            <a:rect b="b" l="l" r="r" t="t"/>
            <a:pathLst>
              <a:path extrusionOk="0" h="13483811" w="14009155">
                <a:moveTo>
                  <a:pt x="0" y="0"/>
                </a:moveTo>
                <a:lnTo>
                  <a:pt x="14009154" y="0"/>
                </a:lnTo>
                <a:lnTo>
                  <a:pt x="14009154" y="13483812"/>
                </a:lnTo>
                <a:lnTo>
                  <a:pt x="0" y="13483812"/>
                </a:lnTo>
                <a:lnTo>
                  <a:pt x="0" y="0"/>
                </a:lnTo>
                <a:close/>
              </a:path>
            </a:pathLst>
          </a:custGeom>
          <a:blipFill rotWithShape="1">
            <a:blip r:embed="rId4">
              <a:alphaModFix/>
            </a:blip>
            <a:stretch>
              <a:fillRect b="0" l="0" r="0" t="0"/>
            </a:stretch>
          </a:blipFill>
          <a:ln>
            <a:noFill/>
          </a:ln>
        </p:spPr>
      </p:sp>
      <p:sp>
        <p:nvSpPr>
          <p:cNvPr id="199" name="Google Shape;199;p15"/>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5">
              <a:alphaModFix/>
            </a:blip>
            <a:stretch>
              <a:fillRect b="0" l="0" r="0" t="0"/>
            </a:stretch>
          </a:blipFill>
          <a:ln>
            <a:noFill/>
          </a:ln>
        </p:spPr>
      </p:sp>
      <p:sp>
        <p:nvSpPr>
          <p:cNvPr id="200" name="Google Shape;200;p15"/>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6">
              <a:alphaModFix/>
            </a:blip>
            <a:stretch>
              <a:fillRect b="0" l="0" r="0" t="0"/>
            </a:stretch>
          </a:blipFill>
          <a:ln>
            <a:noFill/>
          </a:ln>
        </p:spPr>
      </p:sp>
      <p:sp>
        <p:nvSpPr>
          <p:cNvPr id="201" name="Google Shape;201;p15"/>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7">
              <a:alphaModFix/>
            </a:blip>
            <a:stretch>
              <a:fillRect b="0" l="0" r="0" t="0"/>
            </a:stretch>
          </a:blipFill>
          <a:ln>
            <a:noFill/>
          </a:ln>
        </p:spPr>
      </p:sp>
      <p:sp>
        <p:nvSpPr>
          <p:cNvPr id="202" name="Google Shape;202;p15"/>
          <p:cNvSpPr txBox="1"/>
          <p:nvPr/>
        </p:nvSpPr>
        <p:spPr>
          <a:xfrm>
            <a:off x="1509667" y="3452759"/>
            <a:ext cx="15268800" cy="3730500"/>
          </a:xfrm>
          <a:prstGeom prst="rect">
            <a:avLst/>
          </a:prstGeom>
          <a:noFill/>
          <a:ln>
            <a:noFill/>
          </a:ln>
        </p:spPr>
        <p:txBody>
          <a:bodyPr anchorCtr="0" anchor="t" bIns="0" lIns="0" spcFirstLastPara="1" rIns="0" wrap="square" tIns="0">
            <a:spAutoFit/>
          </a:bodyPr>
          <a:lstStyle/>
          <a:p>
            <a:pPr indent="0" lvl="0" marL="0" rtl="0" algn="ctr">
              <a:lnSpc>
                <a:spcPct val="113004"/>
              </a:lnSpc>
              <a:spcBef>
                <a:spcPts val="0"/>
              </a:spcBef>
              <a:spcAft>
                <a:spcPts val="0"/>
              </a:spcAft>
              <a:buNone/>
            </a:pPr>
            <a:r>
              <a:t/>
            </a:r>
            <a:endParaRPr/>
          </a:p>
          <a:p>
            <a:pPr indent="0" lvl="0" marL="0" marR="0" rtl="0" algn="ctr">
              <a:lnSpc>
                <a:spcPct val="113004"/>
              </a:lnSpc>
              <a:spcBef>
                <a:spcPts val="0"/>
              </a:spcBef>
              <a:spcAft>
                <a:spcPts val="0"/>
              </a:spcAft>
              <a:buNone/>
            </a:pPr>
            <a:r>
              <a:rPr b="0" i="0" lang="en-US" sz="10635" u="none" cap="none" strike="noStrike">
                <a:solidFill>
                  <a:srgbClr val="3D593D"/>
                </a:solidFill>
                <a:latin typeface="Arial"/>
                <a:ea typeface="Arial"/>
                <a:cs typeface="Arial"/>
                <a:sym typeface="Arial"/>
              </a:rPr>
              <a:t>Gracias</a:t>
            </a:r>
            <a:endParaRPr>
              <a:solidFill>
                <a:srgbClr val="3D593D"/>
              </a:solidFill>
            </a:endParaRPr>
          </a:p>
          <a:p>
            <a:pPr indent="0" lvl="0" marL="0" marR="0" rtl="0" algn="ctr">
              <a:lnSpc>
                <a:spcPct val="113004"/>
              </a:lnSpc>
              <a:spcBef>
                <a:spcPts val="0"/>
              </a:spcBef>
              <a:spcAft>
                <a:spcPts val="0"/>
              </a:spcAft>
              <a:buNone/>
            </a:pPr>
            <a:r>
              <a:rPr b="0" i="0" lang="en-US" sz="10635" u="none" cap="none" strike="noStrike">
                <a:solidFill>
                  <a:srgbClr val="3D593D"/>
                </a:solidFill>
                <a:latin typeface="Arial"/>
                <a:ea typeface="Arial"/>
                <a:cs typeface="Arial"/>
                <a:sym typeface="Arial"/>
              </a:rPr>
              <a:t>por su atención</a:t>
            </a:r>
            <a:endParaRPr>
              <a:solidFill>
                <a:srgbClr val="3D593D"/>
              </a:solidFill>
            </a:endParaRPr>
          </a:p>
        </p:txBody>
      </p:sp>
      <p:sp>
        <p:nvSpPr>
          <p:cNvPr id="203" name="Google Shape;203;p15"/>
          <p:cNvSpPr/>
          <p:nvPr/>
        </p:nvSpPr>
        <p:spPr>
          <a:xfrm>
            <a:off x="297330" y="437788"/>
            <a:ext cx="3916658" cy="1279559"/>
          </a:xfrm>
          <a:custGeom>
            <a:rect b="b" l="l" r="r" t="t"/>
            <a:pathLst>
              <a:path extrusionOk="0" h="1279559" w="3916658">
                <a:moveTo>
                  <a:pt x="0" y="0"/>
                </a:moveTo>
                <a:lnTo>
                  <a:pt x="3916658" y="0"/>
                </a:lnTo>
                <a:lnTo>
                  <a:pt x="3916658" y="1279559"/>
                </a:lnTo>
                <a:lnTo>
                  <a:pt x="0" y="1279559"/>
                </a:lnTo>
                <a:lnTo>
                  <a:pt x="0" y="0"/>
                </a:lnTo>
                <a:close/>
              </a:path>
            </a:pathLst>
          </a:custGeom>
          <a:blipFill rotWithShape="1">
            <a:blip r:embed="rId8">
              <a:alphaModFix/>
            </a:blip>
            <a:stretch>
              <a:fillRect b="-142472" l="0" r="-25283" t="-140992"/>
            </a:stretch>
          </a:blipFill>
          <a:ln>
            <a:noFill/>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96" name="Google Shape;96;p2"/>
          <p:cNvSpPr/>
          <p:nvPr/>
        </p:nvSpPr>
        <p:spPr>
          <a:xfrm>
            <a:off x="-3750983" y="7770606"/>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97" name="Google Shape;97;p2"/>
          <p:cNvSpPr/>
          <p:nvPr/>
        </p:nvSpPr>
        <p:spPr>
          <a:xfrm flipH="1" rot="8722272">
            <a:off x="15493190" y="-645632"/>
            <a:ext cx="3532220" cy="5250597"/>
          </a:xfrm>
          <a:custGeom>
            <a:rect b="b" l="l" r="r" t="t"/>
            <a:pathLst>
              <a:path extrusionOk="0" h="5250597" w="3532220">
                <a:moveTo>
                  <a:pt x="3532220" y="0"/>
                </a:moveTo>
                <a:lnTo>
                  <a:pt x="0" y="0"/>
                </a:lnTo>
                <a:lnTo>
                  <a:pt x="0" y="5250596"/>
                </a:lnTo>
                <a:lnTo>
                  <a:pt x="3532220" y="5250596"/>
                </a:lnTo>
                <a:lnTo>
                  <a:pt x="3532220" y="0"/>
                </a:lnTo>
                <a:close/>
              </a:path>
            </a:pathLst>
          </a:custGeom>
          <a:blipFill rotWithShape="1">
            <a:blip r:embed="rId5">
              <a:alphaModFix/>
            </a:blip>
            <a:stretch>
              <a:fillRect b="0" l="0" r="0" t="0"/>
            </a:stretch>
          </a:blipFill>
          <a:ln>
            <a:noFill/>
          </a:ln>
        </p:spPr>
      </p:sp>
      <p:sp>
        <p:nvSpPr>
          <p:cNvPr id="98" name="Google Shape;98;p2"/>
          <p:cNvSpPr/>
          <p:nvPr/>
        </p:nvSpPr>
        <p:spPr>
          <a:xfrm flipH="1">
            <a:off x="16550780" y="8562451"/>
            <a:ext cx="3056701" cy="5125565"/>
          </a:xfrm>
          <a:custGeom>
            <a:rect b="b" l="l" r="r" t="t"/>
            <a:pathLst>
              <a:path extrusionOk="0" h="5125565" w="3056701">
                <a:moveTo>
                  <a:pt x="3056701" y="0"/>
                </a:moveTo>
                <a:lnTo>
                  <a:pt x="0" y="0"/>
                </a:lnTo>
                <a:lnTo>
                  <a:pt x="0" y="5125565"/>
                </a:lnTo>
                <a:lnTo>
                  <a:pt x="3056701" y="5125565"/>
                </a:lnTo>
                <a:lnTo>
                  <a:pt x="3056701" y="0"/>
                </a:lnTo>
                <a:close/>
              </a:path>
            </a:pathLst>
          </a:custGeom>
          <a:blipFill rotWithShape="1">
            <a:blip r:embed="rId6">
              <a:alphaModFix/>
            </a:blip>
            <a:stretch>
              <a:fillRect b="0" l="0" r="0" t="0"/>
            </a:stretch>
          </a:blipFill>
          <a:ln>
            <a:noFill/>
          </a:ln>
        </p:spPr>
      </p:sp>
      <p:sp>
        <p:nvSpPr>
          <p:cNvPr id="99" name="Google Shape;99;p2"/>
          <p:cNvSpPr txBox="1"/>
          <p:nvPr/>
        </p:nvSpPr>
        <p:spPr>
          <a:xfrm>
            <a:off x="1540284" y="4180840"/>
            <a:ext cx="3638400" cy="1920600"/>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223022"/>
                </a:solidFill>
                <a:latin typeface="Arial"/>
                <a:ea typeface="Arial"/>
                <a:cs typeface="Arial"/>
                <a:sym typeface="Arial"/>
              </a:rPr>
              <a:t>Sebasti</a:t>
            </a:r>
            <a:r>
              <a:rPr lang="en-US" sz="5199">
                <a:solidFill>
                  <a:srgbClr val="223022"/>
                </a:solidFill>
              </a:rPr>
              <a:t>á</a:t>
            </a:r>
            <a:r>
              <a:rPr b="0" i="0" lang="en-US" sz="5199" u="none" cap="none" strike="noStrike">
                <a:solidFill>
                  <a:srgbClr val="223022"/>
                </a:solidFill>
                <a:latin typeface="Arial"/>
                <a:ea typeface="Arial"/>
                <a:cs typeface="Arial"/>
                <a:sym typeface="Arial"/>
              </a:rPr>
              <a:t>n </a:t>
            </a:r>
            <a:r>
              <a:rPr lang="en-US" sz="5199">
                <a:solidFill>
                  <a:srgbClr val="223022"/>
                </a:solidFill>
              </a:rPr>
              <a:t>V</a:t>
            </a:r>
            <a:r>
              <a:rPr b="0" i="0" lang="en-US" sz="5199" u="none" cap="none" strike="noStrike">
                <a:solidFill>
                  <a:srgbClr val="223022"/>
                </a:solidFill>
                <a:latin typeface="Arial"/>
                <a:ea typeface="Arial"/>
                <a:cs typeface="Arial"/>
                <a:sym typeface="Arial"/>
              </a:rPr>
              <a:t>argas</a:t>
            </a:r>
            <a:endParaRPr/>
          </a:p>
        </p:txBody>
      </p:sp>
      <p:sp>
        <p:nvSpPr>
          <p:cNvPr id="100" name="Google Shape;100;p2"/>
          <p:cNvSpPr/>
          <p:nvPr/>
        </p:nvSpPr>
        <p:spPr>
          <a:xfrm>
            <a:off x="-3598583" y="7923006"/>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101" name="Google Shape;101;p2"/>
          <p:cNvSpPr txBox="1"/>
          <p:nvPr/>
        </p:nvSpPr>
        <p:spPr>
          <a:xfrm>
            <a:off x="1028700" y="885825"/>
            <a:ext cx="15268665" cy="123634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7200" u="none" cap="none" strike="noStrike">
                <a:solidFill>
                  <a:srgbClr val="3D593D"/>
                </a:solidFill>
                <a:latin typeface="Arial"/>
                <a:ea typeface="Arial"/>
                <a:cs typeface="Arial"/>
                <a:sym typeface="Arial"/>
              </a:rPr>
              <a:t>Nuestro Equipo:</a:t>
            </a:r>
            <a:endParaRPr/>
          </a:p>
        </p:txBody>
      </p:sp>
      <p:sp>
        <p:nvSpPr>
          <p:cNvPr id="102" name="Google Shape;102;p2"/>
          <p:cNvSpPr txBox="1"/>
          <p:nvPr/>
        </p:nvSpPr>
        <p:spPr>
          <a:xfrm>
            <a:off x="7324820" y="4180840"/>
            <a:ext cx="3638360" cy="182054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223022"/>
                </a:solidFill>
                <a:latin typeface="Arial"/>
                <a:ea typeface="Arial"/>
                <a:cs typeface="Arial"/>
                <a:sym typeface="Arial"/>
              </a:rPr>
              <a:t>Felipe Ojeda</a:t>
            </a:r>
            <a:endParaRPr/>
          </a:p>
        </p:txBody>
      </p:sp>
      <p:sp>
        <p:nvSpPr>
          <p:cNvPr id="103" name="Google Shape;103;p2"/>
          <p:cNvSpPr txBox="1"/>
          <p:nvPr/>
        </p:nvSpPr>
        <p:spPr>
          <a:xfrm>
            <a:off x="13620940" y="4180840"/>
            <a:ext cx="3638360" cy="1820545"/>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5199" u="none" cap="none" strike="noStrike">
                <a:solidFill>
                  <a:srgbClr val="223022"/>
                </a:solidFill>
                <a:latin typeface="Arial"/>
                <a:ea typeface="Arial"/>
                <a:cs typeface="Arial"/>
                <a:sym typeface="Arial"/>
              </a:rPr>
              <a:t>Matias Leyton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3"/>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09" name="Google Shape;109;p3"/>
          <p:cNvSpPr/>
          <p:nvPr/>
        </p:nvSpPr>
        <p:spPr>
          <a:xfrm rot="6945466">
            <a:off x="-314661" y="6721830"/>
            <a:ext cx="2686721" cy="3993775"/>
          </a:xfrm>
          <a:custGeom>
            <a:rect b="b" l="l" r="r" t="t"/>
            <a:pathLst>
              <a:path extrusionOk="0" h="3993775" w="2686721">
                <a:moveTo>
                  <a:pt x="0" y="0"/>
                </a:moveTo>
                <a:lnTo>
                  <a:pt x="2686722" y="0"/>
                </a:lnTo>
                <a:lnTo>
                  <a:pt x="2686722" y="3993776"/>
                </a:lnTo>
                <a:lnTo>
                  <a:pt x="0" y="3993776"/>
                </a:lnTo>
                <a:lnTo>
                  <a:pt x="0" y="0"/>
                </a:lnTo>
                <a:close/>
              </a:path>
            </a:pathLst>
          </a:custGeom>
          <a:blipFill rotWithShape="1">
            <a:blip r:embed="rId4">
              <a:alphaModFix/>
            </a:blip>
            <a:stretch>
              <a:fillRect b="0" l="0" r="0" t="0"/>
            </a:stretch>
          </a:blipFill>
          <a:ln>
            <a:noFill/>
          </a:ln>
        </p:spPr>
      </p:sp>
      <p:grpSp>
        <p:nvGrpSpPr>
          <p:cNvPr id="110" name="Google Shape;110;p3"/>
          <p:cNvGrpSpPr/>
          <p:nvPr/>
        </p:nvGrpSpPr>
        <p:grpSpPr>
          <a:xfrm>
            <a:off x="1028700" y="2428818"/>
            <a:ext cx="10276151" cy="7248731"/>
            <a:chOff x="0" y="-38100"/>
            <a:chExt cx="2706476" cy="1909131"/>
          </a:xfrm>
        </p:grpSpPr>
        <p:sp>
          <p:nvSpPr>
            <p:cNvPr id="111" name="Google Shape;111;p3"/>
            <p:cNvSpPr/>
            <p:nvPr/>
          </p:nvSpPr>
          <p:spPr>
            <a:xfrm>
              <a:off x="0" y="0"/>
              <a:ext cx="2706476" cy="1871031"/>
            </a:xfrm>
            <a:custGeom>
              <a:rect b="b" l="l" r="r" t="t"/>
              <a:pathLst>
                <a:path extrusionOk="0" h="1871031" w="2706476">
                  <a:moveTo>
                    <a:pt x="0" y="0"/>
                  </a:moveTo>
                  <a:lnTo>
                    <a:pt x="2706476" y="0"/>
                  </a:lnTo>
                  <a:lnTo>
                    <a:pt x="2706476" y="1871031"/>
                  </a:lnTo>
                  <a:lnTo>
                    <a:pt x="0" y="1871031"/>
                  </a:lnTo>
                  <a:close/>
                </a:path>
              </a:pathLst>
            </a:custGeom>
            <a:solidFill>
              <a:srgbClr val="DFECE0"/>
            </a:solidFill>
            <a:ln>
              <a:noFill/>
            </a:ln>
          </p:spPr>
        </p:sp>
        <p:sp>
          <p:nvSpPr>
            <p:cNvPr id="112" name="Google Shape;112;p3"/>
            <p:cNvSpPr txBox="1"/>
            <p:nvPr/>
          </p:nvSpPr>
          <p:spPr>
            <a:xfrm>
              <a:off x="0" y="-38100"/>
              <a:ext cx="2706476" cy="1909131"/>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13" name="Google Shape;113;p3"/>
          <p:cNvSpPr txBox="1"/>
          <p:nvPr/>
        </p:nvSpPr>
        <p:spPr>
          <a:xfrm>
            <a:off x="1028700" y="885825"/>
            <a:ext cx="15268665" cy="123634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7200" u="none" cap="none" strike="noStrike">
                <a:solidFill>
                  <a:srgbClr val="3D593D"/>
                </a:solidFill>
                <a:latin typeface="Arial"/>
                <a:ea typeface="Arial"/>
                <a:cs typeface="Arial"/>
                <a:sym typeface="Arial"/>
              </a:rPr>
              <a:t>Contexto:</a:t>
            </a:r>
            <a:endParaRPr/>
          </a:p>
        </p:txBody>
      </p:sp>
      <p:sp>
        <p:nvSpPr>
          <p:cNvPr id="114" name="Google Shape;114;p3"/>
          <p:cNvSpPr/>
          <p:nvPr/>
        </p:nvSpPr>
        <p:spPr>
          <a:xfrm rot="10147575">
            <a:off x="13906889" y="-2057400"/>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5">
              <a:alphaModFix/>
            </a:blip>
            <a:stretch>
              <a:fillRect b="0" l="0" r="0" t="0"/>
            </a:stretch>
          </a:blipFill>
          <a:ln>
            <a:noFill/>
          </a:ln>
        </p:spPr>
      </p:sp>
      <p:sp>
        <p:nvSpPr>
          <p:cNvPr id="115" name="Google Shape;115;p3"/>
          <p:cNvSpPr txBox="1"/>
          <p:nvPr/>
        </p:nvSpPr>
        <p:spPr>
          <a:xfrm>
            <a:off x="1656858" y="3478697"/>
            <a:ext cx="8088300" cy="3758100"/>
          </a:xfrm>
          <a:prstGeom prst="rect">
            <a:avLst/>
          </a:prstGeom>
          <a:noFill/>
          <a:ln>
            <a:noFill/>
          </a:ln>
        </p:spPr>
        <p:txBody>
          <a:bodyPr anchorCtr="0" anchor="t" bIns="0" lIns="0" spcFirstLastPara="1" rIns="0" wrap="square" tIns="0">
            <a:spAutoFit/>
          </a:bodyPr>
          <a:lstStyle/>
          <a:p>
            <a:pPr indent="0" lvl="0" marL="0" marR="0" rtl="0" algn="l">
              <a:lnSpc>
                <a:spcPct val="140010"/>
              </a:lnSpc>
              <a:spcBef>
                <a:spcPts val="0"/>
              </a:spcBef>
              <a:spcAft>
                <a:spcPts val="0"/>
              </a:spcAft>
              <a:buNone/>
            </a:pPr>
            <a:r>
              <a:rPr b="0" i="0" lang="en-US" sz="3699" u="none" cap="none" strike="noStrike">
                <a:solidFill>
                  <a:srgbClr val="223022"/>
                </a:solidFill>
                <a:latin typeface="Arial"/>
                <a:ea typeface="Arial"/>
                <a:cs typeface="Arial"/>
                <a:sym typeface="Arial"/>
              </a:rPr>
              <a:t>La empresa </a:t>
            </a:r>
            <a:r>
              <a:rPr lang="en-US" sz="3699">
                <a:solidFill>
                  <a:srgbClr val="223022"/>
                </a:solidFill>
              </a:rPr>
              <a:t>Pumba </a:t>
            </a:r>
            <a:r>
              <a:rPr b="0" i="0" lang="en-US" sz="3699" u="none" cap="none" strike="noStrike">
                <a:solidFill>
                  <a:srgbClr val="223022"/>
                </a:solidFill>
                <a:latin typeface="Arial"/>
                <a:ea typeface="Arial"/>
                <a:cs typeface="Arial"/>
                <a:sym typeface="Arial"/>
              </a:rPr>
              <a:t>ha encomendado a uno de nuestros integrantes realizar un sistema de tickets para registrar los problemas que se generan para que el equipo de TI los solucione.</a:t>
            </a:r>
            <a:endParaRPr/>
          </a:p>
        </p:txBody>
      </p:sp>
      <p:pic>
        <p:nvPicPr>
          <p:cNvPr id="116" name="Google Shape;116;p3"/>
          <p:cNvPicPr preferRelativeResize="0"/>
          <p:nvPr/>
        </p:nvPicPr>
        <p:blipFill>
          <a:blip r:embed="rId6">
            <a:alphaModFix/>
          </a:blip>
          <a:stretch>
            <a:fillRect/>
          </a:stretch>
        </p:blipFill>
        <p:spPr>
          <a:xfrm>
            <a:off x="11748350" y="2783538"/>
            <a:ext cx="5717025" cy="5717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4"/>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22" name="Google Shape;122;p4"/>
          <p:cNvSpPr/>
          <p:nvPr/>
        </p:nvSpPr>
        <p:spPr>
          <a:xfrm rot="-8974127">
            <a:off x="-314661" y="-421453"/>
            <a:ext cx="2686721" cy="3993775"/>
          </a:xfrm>
          <a:custGeom>
            <a:rect b="b" l="l" r="r" t="t"/>
            <a:pathLst>
              <a:path extrusionOk="0" h="3993775" w="2686721">
                <a:moveTo>
                  <a:pt x="0" y="0"/>
                </a:moveTo>
                <a:lnTo>
                  <a:pt x="2686722" y="0"/>
                </a:lnTo>
                <a:lnTo>
                  <a:pt x="2686722" y="3993776"/>
                </a:lnTo>
                <a:lnTo>
                  <a:pt x="0" y="3993776"/>
                </a:lnTo>
                <a:lnTo>
                  <a:pt x="0" y="0"/>
                </a:lnTo>
                <a:close/>
              </a:path>
            </a:pathLst>
          </a:custGeom>
          <a:blipFill rotWithShape="1">
            <a:blip r:embed="rId4">
              <a:alphaModFix/>
            </a:blip>
            <a:stretch>
              <a:fillRect b="0" l="0" r="0" t="0"/>
            </a:stretch>
          </a:blipFill>
          <a:ln>
            <a:noFill/>
          </a:ln>
        </p:spPr>
      </p:sp>
      <p:sp>
        <p:nvSpPr>
          <p:cNvPr id="123" name="Google Shape;123;p4"/>
          <p:cNvSpPr/>
          <p:nvPr/>
        </p:nvSpPr>
        <p:spPr>
          <a:xfrm rot="10147575">
            <a:off x="14327772" y="7157131"/>
            <a:ext cx="5863057" cy="4114800"/>
          </a:xfrm>
          <a:custGeom>
            <a:rect b="b" l="l" r="r" t="t"/>
            <a:pathLst>
              <a:path extrusionOk="0" h="4114800" w="5863057">
                <a:moveTo>
                  <a:pt x="0" y="0"/>
                </a:moveTo>
                <a:lnTo>
                  <a:pt x="5863056" y="0"/>
                </a:lnTo>
                <a:lnTo>
                  <a:pt x="5863056" y="4114800"/>
                </a:lnTo>
                <a:lnTo>
                  <a:pt x="0" y="4114800"/>
                </a:lnTo>
                <a:lnTo>
                  <a:pt x="0" y="0"/>
                </a:lnTo>
                <a:close/>
              </a:path>
            </a:pathLst>
          </a:custGeom>
          <a:blipFill rotWithShape="1">
            <a:blip r:embed="rId5">
              <a:alphaModFix/>
            </a:blip>
            <a:stretch>
              <a:fillRect b="0" l="0" r="0" t="0"/>
            </a:stretch>
          </a:blipFill>
          <a:ln>
            <a:noFill/>
          </a:ln>
        </p:spPr>
      </p:sp>
      <p:sp>
        <p:nvSpPr>
          <p:cNvPr id="124" name="Google Shape;124;p4"/>
          <p:cNvSpPr/>
          <p:nvPr/>
        </p:nvSpPr>
        <p:spPr>
          <a:xfrm rot="10671145">
            <a:off x="3667696" y="1224362"/>
            <a:ext cx="10462032" cy="10069706"/>
          </a:xfrm>
          <a:custGeom>
            <a:rect b="b" l="l" r="r" t="t"/>
            <a:pathLst>
              <a:path extrusionOk="0" h="10062633" w="10454684">
                <a:moveTo>
                  <a:pt x="0" y="0"/>
                </a:moveTo>
                <a:lnTo>
                  <a:pt x="10454684" y="0"/>
                </a:lnTo>
                <a:lnTo>
                  <a:pt x="10454684" y="10062634"/>
                </a:lnTo>
                <a:lnTo>
                  <a:pt x="0" y="10062634"/>
                </a:lnTo>
                <a:lnTo>
                  <a:pt x="0" y="0"/>
                </a:lnTo>
                <a:close/>
              </a:path>
            </a:pathLst>
          </a:custGeom>
          <a:blipFill rotWithShape="1">
            <a:blip r:embed="rId6">
              <a:alphaModFix/>
            </a:blip>
            <a:stretch>
              <a:fillRect b="0" l="0" r="0" t="0"/>
            </a:stretch>
          </a:blipFill>
          <a:ln>
            <a:noFill/>
          </a:ln>
        </p:spPr>
      </p:sp>
      <p:sp>
        <p:nvSpPr>
          <p:cNvPr id="125" name="Google Shape;125;p4"/>
          <p:cNvSpPr txBox="1"/>
          <p:nvPr/>
        </p:nvSpPr>
        <p:spPr>
          <a:xfrm>
            <a:off x="1028700" y="885825"/>
            <a:ext cx="15268665" cy="123634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7200" u="none" cap="none" strike="noStrike">
                <a:solidFill>
                  <a:srgbClr val="3D593D"/>
                </a:solidFill>
                <a:latin typeface="Arial"/>
                <a:ea typeface="Arial"/>
                <a:cs typeface="Arial"/>
                <a:sym typeface="Arial"/>
              </a:rPr>
              <a:t>Objetivo Principal:</a:t>
            </a:r>
            <a:endParaRPr/>
          </a:p>
        </p:txBody>
      </p:sp>
      <p:sp>
        <p:nvSpPr>
          <p:cNvPr id="126" name="Google Shape;126;p4"/>
          <p:cNvSpPr txBox="1"/>
          <p:nvPr/>
        </p:nvSpPr>
        <p:spPr>
          <a:xfrm>
            <a:off x="2165706" y="5454304"/>
            <a:ext cx="13956600" cy="1366500"/>
          </a:xfrm>
          <a:prstGeom prst="rect">
            <a:avLst/>
          </a:prstGeom>
          <a:noFill/>
          <a:ln>
            <a:noFill/>
          </a:ln>
        </p:spPr>
        <p:txBody>
          <a:bodyPr anchorCtr="0" anchor="t" bIns="0" lIns="0" spcFirstLastPara="1" rIns="0" wrap="square" tIns="0">
            <a:spAutoFit/>
          </a:bodyPr>
          <a:lstStyle/>
          <a:p>
            <a:pPr indent="0" lvl="0" marL="0" marR="0" rtl="0" algn="ctr">
              <a:lnSpc>
                <a:spcPct val="140010"/>
              </a:lnSpc>
              <a:spcBef>
                <a:spcPts val="0"/>
              </a:spcBef>
              <a:spcAft>
                <a:spcPts val="0"/>
              </a:spcAft>
              <a:buNone/>
            </a:pPr>
            <a:r>
              <a:rPr lang="en-US" sz="3699">
                <a:solidFill>
                  <a:srgbClr val="223022"/>
                </a:solidFill>
              </a:rPr>
              <a:t>Medir la calidad del servicio y organizar los tickets para el departamento de TI para aumentar su eficiencia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5"/>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32" name="Google Shape;132;p5"/>
          <p:cNvSpPr/>
          <p:nvPr/>
        </p:nvSpPr>
        <p:spPr>
          <a:xfrm rot="-8974127">
            <a:off x="-314661" y="-421453"/>
            <a:ext cx="2686721" cy="3993775"/>
          </a:xfrm>
          <a:custGeom>
            <a:rect b="b" l="l" r="r" t="t"/>
            <a:pathLst>
              <a:path extrusionOk="0" h="3993775" w="2686721">
                <a:moveTo>
                  <a:pt x="0" y="0"/>
                </a:moveTo>
                <a:lnTo>
                  <a:pt x="2686722" y="0"/>
                </a:lnTo>
                <a:lnTo>
                  <a:pt x="2686722" y="3993776"/>
                </a:lnTo>
                <a:lnTo>
                  <a:pt x="0" y="3993776"/>
                </a:lnTo>
                <a:lnTo>
                  <a:pt x="0" y="0"/>
                </a:lnTo>
                <a:close/>
              </a:path>
            </a:pathLst>
          </a:custGeom>
          <a:blipFill rotWithShape="1">
            <a:blip r:embed="rId4">
              <a:alphaModFix/>
            </a:blip>
            <a:stretch>
              <a:fillRect b="0" l="0" r="0" t="0"/>
            </a:stretch>
          </a:blipFill>
          <a:ln>
            <a:noFill/>
          </a:ln>
        </p:spPr>
      </p:sp>
      <p:sp>
        <p:nvSpPr>
          <p:cNvPr id="133" name="Google Shape;133;p5"/>
          <p:cNvSpPr/>
          <p:nvPr/>
        </p:nvSpPr>
        <p:spPr>
          <a:xfrm rot="10147575">
            <a:off x="14327772" y="7157131"/>
            <a:ext cx="5863057" cy="4114800"/>
          </a:xfrm>
          <a:custGeom>
            <a:rect b="b" l="l" r="r" t="t"/>
            <a:pathLst>
              <a:path extrusionOk="0" h="4114800" w="5863057">
                <a:moveTo>
                  <a:pt x="0" y="0"/>
                </a:moveTo>
                <a:lnTo>
                  <a:pt x="5863056" y="0"/>
                </a:lnTo>
                <a:lnTo>
                  <a:pt x="5863056" y="4114800"/>
                </a:lnTo>
                <a:lnTo>
                  <a:pt x="0" y="4114800"/>
                </a:lnTo>
                <a:lnTo>
                  <a:pt x="0" y="0"/>
                </a:lnTo>
                <a:close/>
              </a:path>
            </a:pathLst>
          </a:custGeom>
          <a:blipFill rotWithShape="1">
            <a:blip r:embed="rId5">
              <a:alphaModFix/>
            </a:blip>
            <a:stretch>
              <a:fillRect b="0" l="0" r="0" t="0"/>
            </a:stretch>
          </a:blipFill>
          <a:ln>
            <a:noFill/>
          </a:ln>
        </p:spPr>
      </p:sp>
      <p:sp>
        <p:nvSpPr>
          <p:cNvPr id="134" name="Google Shape;134;p5"/>
          <p:cNvSpPr/>
          <p:nvPr/>
        </p:nvSpPr>
        <p:spPr>
          <a:xfrm rot="10669215">
            <a:off x="3598538" y="1249109"/>
            <a:ext cx="10454684" cy="10062633"/>
          </a:xfrm>
          <a:custGeom>
            <a:rect b="b" l="l" r="r" t="t"/>
            <a:pathLst>
              <a:path extrusionOk="0" h="10062633" w="10454684">
                <a:moveTo>
                  <a:pt x="0" y="0"/>
                </a:moveTo>
                <a:lnTo>
                  <a:pt x="10454684" y="0"/>
                </a:lnTo>
                <a:lnTo>
                  <a:pt x="10454684" y="10062634"/>
                </a:lnTo>
                <a:lnTo>
                  <a:pt x="0" y="10062634"/>
                </a:lnTo>
                <a:lnTo>
                  <a:pt x="0" y="0"/>
                </a:lnTo>
                <a:close/>
              </a:path>
            </a:pathLst>
          </a:custGeom>
          <a:blipFill rotWithShape="1">
            <a:blip r:embed="rId6">
              <a:alphaModFix/>
            </a:blip>
            <a:stretch>
              <a:fillRect b="0" l="0" r="0" t="0"/>
            </a:stretch>
          </a:blipFill>
          <a:ln>
            <a:noFill/>
          </a:ln>
        </p:spPr>
      </p:sp>
      <p:sp>
        <p:nvSpPr>
          <p:cNvPr id="135" name="Google Shape;135;p5"/>
          <p:cNvSpPr txBox="1"/>
          <p:nvPr/>
        </p:nvSpPr>
        <p:spPr>
          <a:xfrm>
            <a:off x="1191547" y="4215730"/>
            <a:ext cx="15268665" cy="123634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7200" u="none" cap="none" strike="noStrike">
                <a:solidFill>
                  <a:srgbClr val="3D593D"/>
                </a:solidFill>
                <a:latin typeface="Arial"/>
                <a:ea typeface="Arial"/>
                <a:cs typeface="Arial"/>
                <a:sym typeface="Arial"/>
              </a:rPr>
              <a:t>CARTA GANTT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6"/>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41" name="Google Shape;141;p6"/>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142" name="Google Shape;142;p6"/>
          <p:cNvSpPr/>
          <p:nvPr/>
        </p:nvSpPr>
        <p:spPr>
          <a:xfrm rot="1324530">
            <a:off x="-1050153" y="-907951"/>
            <a:ext cx="3532220" cy="5250597"/>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5">
              <a:alphaModFix/>
            </a:blip>
            <a:stretch>
              <a:fillRect b="0" l="0" r="0" t="0"/>
            </a:stretch>
          </a:blipFill>
          <a:ln>
            <a:noFill/>
          </a:ln>
        </p:spPr>
      </p:sp>
      <p:sp>
        <p:nvSpPr>
          <p:cNvPr id="143" name="Google Shape;143;p6"/>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6">
              <a:alphaModFix/>
            </a:blip>
            <a:stretch>
              <a:fillRect b="0" l="0" r="0" t="0"/>
            </a:stretch>
          </a:blipFill>
          <a:ln>
            <a:noFill/>
          </a:ln>
        </p:spPr>
      </p:sp>
      <p:graphicFrame>
        <p:nvGraphicFramePr>
          <p:cNvPr id="144" name="Google Shape;144;p6"/>
          <p:cNvGraphicFramePr/>
          <p:nvPr/>
        </p:nvGraphicFramePr>
        <p:xfrm>
          <a:off x="2860250" y="1664163"/>
          <a:ext cx="3000000" cy="3000000"/>
        </p:xfrm>
        <a:graphic>
          <a:graphicData uri="http://schemas.openxmlformats.org/drawingml/2006/table">
            <a:tbl>
              <a:tblPr>
                <a:noFill/>
                <a:tableStyleId>{B14E1E3E-00F0-4C28-9C77-3A8827C5E43A}</a:tableStyleId>
              </a:tblPr>
              <a:tblGrid>
                <a:gridCol w="835700"/>
                <a:gridCol w="4515625"/>
                <a:gridCol w="1993925"/>
                <a:gridCol w="1495425"/>
                <a:gridCol w="967625"/>
                <a:gridCol w="967625"/>
                <a:gridCol w="967625"/>
                <a:gridCol w="967625"/>
                <a:gridCol w="311650"/>
              </a:tblGrid>
              <a:tr h="822775">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666666"/>
                      </a:solidFill>
                      <a:prstDash val="solid"/>
                      <a:round/>
                      <a:headEnd len="sm" w="sm" type="none"/>
                      <a:tailEnd len="sm" w="sm" type="none"/>
                    </a:lnL>
                    <a:lnR cap="flat" cmpd="sng" w="12700">
                      <a:solidFill>
                        <a:srgbClr val="666666"/>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FBFBF"/>
                    </a:solidFill>
                  </a:tcPr>
                </a:tc>
                <a:tc>
                  <a:txBody>
                    <a:bodyPr/>
                    <a:lstStyle/>
                    <a:p>
                      <a:pPr indent="0" lvl="0" marL="0" rtl="0" algn="l">
                        <a:lnSpc>
                          <a:spcPct val="115000"/>
                        </a:lnSpc>
                        <a:spcBef>
                          <a:spcPts val="0"/>
                        </a:spcBef>
                        <a:spcAft>
                          <a:spcPts val="0"/>
                        </a:spcAft>
                        <a:buNone/>
                      </a:pPr>
                      <a:r>
                        <a:rPr b="1" lang="en-US" sz="2100">
                          <a:latin typeface="Calibri"/>
                          <a:ea typeface="Calibri"/>
                          <a:cs typeface="Calibri"/>
                          <a:sym typeface="Calibri"/>
                        </a:rPr>
                        <a:t>ACTIVIDADES</a:t>
                      </a:r>
                      <a:endParaRPr b="1" sz="2100">
                        <a:latin typeface="Calibri"/>
                        <a:ea typeface="Calibri"/>
                        <a:cs typeface="Calibri"/>
                        <a:sym typeface="Calibri"/>
                      </a:endParaRPr>
                    </a:p>
                  </a:txBody>
                  <a:tcPr marT="91425" marB="91425" marR="28575" marL="28575" anchor="b">
                    <a:lnL cap="flat" cmpd="sng" w="12700">
                      <a:solidFill>
                        <a:srgbClr val="666666"/>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FBFBF"/>
                    </a:solidFill>
                  </a:tcPr>
                </a:tc>
                <a:tc>
                  <a:txBody>
                    <a:bodyPr/>
                    <a:lstStyle/>
                    <a:p>
                      <a:pPr indent="0" lvl="0" marL="0" rtl="0" algn="l">
                        <a:lnSpc>
                          <a:spcPct val="115000"/>
                        </a:lnSpc>
                        <a:spcBef>
                          <a:spcPts val="0"/>
                        </a:spcBef>
                        <a:spcAft>
                          <a:spcPts val="0"/>
                        </a:spcAft>
                        <a:buNone/>
                      </a:pPr>
                      <a:r>
                        <a:rPr b="1" lang="en-US" sz="2100">
                          <a:latin typeface="Calibri"/>
                          <a:ea typeface="Calibri"/>
                          <a:cs typeface="Calibri"/>
                          <a:sym typeface="Calibri"/>
                        </a:rPr>
                        <a:t>RESPONSABLES</a:t>
                      </a:r>
                      <a:endParaRPr b="1" sz="2100">
                        <a:latin typeface="Calibri"/>
                        <a:ea typeface="Calibri"/>
                        <a:cs typeface="Calibri"/>
                        <a:sym typeface="Calibri"/>
                      </a:endParaRPr>
                    </a:p>
                  </a:txBody>
                  <a:tcPr marT="91425" marB="91425" marR="28575" marL="28575" anchor="b">
                    <a:lnL cap="flat" cmpd="sng" w="12700">
                      <a:solidFill>
                        <a:srgbClr val="CCCCCC"/>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FBFBF"/>
                    </a:solidFill>
                  </a:tcPr>
                </a:tc>
                <a:tc>
                  <a:txBody>
                    <a:bodyPr/>
                    <a:lstStyle/>
                    <a:p>
                      <a:pPr indent="0" lvl="0" marL="0" rtl="0" algn="l">
                        <a:lnSpc>
                          <a:spcPct val="115000"/>
                        </a:lnSpc>
                        <a:spcBef>
                          <a:spcPts val="0"/>
                        </a:spcBef>
                        <a:spcAft>
                          <a:spcPts val="0"/>
                        </a:spcAft>
                        <a:buNone/>
                      </a:pPr>
                      <a:r>
                        <a:rPr b="1" lang="en-US" sz="2100">
                          <a:latin typeface="Calibri"/>
                          <a:ea typeface="Calibri"/>
                          <a:cs typeface="Calibri"/>
                          <a:sym typeface="Calibri"/>
                        </a:rPr>
                        <a:t>PROGRESO</a:t>
                      </a:r>
                      <a:endParaRPr b="1" sz="2100">
                        <a:latin typeface="Calibri"/>
                        <a:ea typeface="Calibri"/>
                        <a:cs typeface="Calibri"/>
                        <a:sym typeface="Calibri"/>
                      </a:endParaRPr>
                    </a:p>
                  </a:txBody>
                  <a:tcPr marT="91425" marB="91425" marR="28575" marL="28575" anchor="b">
                    <a:lnL cap="flat" cmpd="sng" w="12700">
                      <a:solidFill>
                        <a:srgbClr val="CCCCCC"/>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FBFBF"/>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r>
              <a:tr h="757225">
                <a:tc>
                  <a:txBody>
                    <a:bodyPr/>
                    <a:lstStyle/>
                    <a:p>
                      <a:pPr indent="0" lvl="0" marL="0" rtl="0" algn="l">
                        <a:lnSpc>
                          <a:spcPct val="115000"/>
                        </a:lnSpc>
                        <a:spcBef>
                          <a:spcPts val="0"/>
                        </a:spcBef>
                        <a:spcAft>
                          <a:spcPts val="0"/>
                        </a:spcAft>
                        <a:buNone/>
                      </a:pPr>
                      <a:r>
                        <a:rPr lang="en-US" sz="2100">
                          <a:latin typeface="Calibri"/>
                          <a:ea typeface="Calibri"/>
                          <a:cs typeface="Calibri"/>
                          <a:sym typeface="Calibri"/>
                        </a:rPr>
                        <a:t>1.0</a:t>
                      </a:r>
                      <a:endParaRPr sz="2100">
                        <a:latin typeface="Calibri"/>
                        <a:ea typeface="Calibri"/>
                        <a:cs typeface="Calibri"/>
                        <a:sym typeface="Calibri"/>
                      </a:endParaRPr>
                    </a:p>
                  </a:txBody>
                  <a:tcPr marT="91425" marB="91425" marR="28575" marL="28575" anchor="b">
                    <a:lnL cap="flat" cmpd="sng" w="12700">
                      <a:solidFill>
                        <a:srgbClr val="666666"/>
                      </a:solidFill>
                      <a:prstDash val="solid"/>
                      <a:round/>
                      <a:headEnd len="sm" w="sm" type="none"/>
                      <a:tailEnd len="sm" w="sm" type="none"/>
                    </a:lnL>
                    <a:lnR cap="flat" cmpd="sng" w="12700">
                      <a:solidFill>
                        <a:srgbClr val="666666"/>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7B7B7"/>
                    </a:solidFill>
                  </a:tcPr>
                </a:tc>
                <a:tc>
                  <a:txBody>
                    <a:bodyPr/>
                    <a:lstStyle/>
                    <a:p>
                      <a:pPr indent="0" lvl="0" marL="0" rtl="0" algn="l">
                        <a:lnSpc>
                          <a:spcPct val="115000"/>
                        </a:lnSpc>
                        <a:spcBef>
                          <a:spcPts val="0"/>
                        </a:spcBef>
                        <a:spcAft>
                          <a:spcPts val="0"/>
                        </a:spcAft>
                        <a:buNone/>
                      </a:pPr>
                      <a:r>
                        <a:rPr lang="en-US" sz="2100">
                          <a:latin typeface="Calibri"/>
                          <a:ea typeface="Calibri"/>
                          <a:cs typeface="Calibri"/>
                          <a:sym typeface="Calibri"/>
                        </a:rPr>
                        <a:t>Fase de Inicial (4 semanas)</a:t>
                      </a:r>
                      <a:endParaRPr sz="2100">
                        <a:latin typeface="Calibri"/>
                        <a:ea typeface="Calibri"/>
                        <a:cs typeface="Calibri"/>
                        <a:sym typeface="Calibri"/>
                      </a:endParaRPr>
                    </a:p>
                  </a:txBody>
                  <a:tcPr marT="91425" marB="91425" marR="28575" marL="28575" anchor="b">
                    <a:lnL cap="flat" cmpd="sng" w="12700">
                      <a:solidFill>
                        <a:srgbClr val="666666"/>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7B7B7"/>
                    </a:solidFill>
                  </a:tcPr>
                </a:tc>
                <a:tc>
                  <a:txBody>
                    <a:bodyPr/>
                    <a:lstStyle/>
                    <a:p>
                      <a:pPr indent="0" lvl="0" marL="0" rtl="0" algn="ctr">
                        <a:lnSpc>
                          <a:spcPct val="115000"/>
                        </a:lnSpc>
                        <a:spcBef>
                          <a:spcPts val="0"/>
                        </a:spcBef>
                        <a:spcAft>
                          <a:spcPts val="0"/>
                        </a:spcAft>
                        <a:buNone/>
                      </a:pPr>
                      <a:r>
                        <a:rPr lang="en-US" sz="2100">
                          <a:latin typeface="Calibri"/>
                          <a:ea typeface="Calibri"/>
                          <a:cs typeface="Calibri"/>
                          <a:sym typeface="Calibri"/>
                        </a:rPr>
                        <a:t>Semana 1</a:t>
                      </a:r>
                      <a:endParaRPr sz="2100">
                        <a:latin typeface="Calibri"/>
                        <a:ea typeface="Calibri"/>
                        <a:cs typeface="Calibri"/>
                        <a:sym typeface="Calibri"/>
                      </a:endParaRPr>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ctr">
                        <a:lnSpc>
                          <a:spcPct val="115000"/>
                        </a:lnSpc>
                        <a:spcBef>
                          <a:spcPts val="0"/>
                        </a:spcBef>
                        <a:spcAft>
                          <a:spcPts val="0"/>
                        </a:spcAft>
                        <a:buNone/>
                      </a:pPr>
                      <a:r>
                        <a:rPr lang="en-US" sz="2100">
                          <a:latin typeface="Calibri"/>
                          <a:ea typeface="Calibri"/>
                          <a:cs typeface="Calibri"/>
                          <a:sym typeface="Calibri"/>
                        </a:rPr>
                        <a:t>Semana 2</a:t>
                      </a:r>
                      <a:endParaRPr sz="2100">
                        <a:latin typeface="Calibri"/>
                        <a:ea typeface="Calibri"/>
                        <a:cs typeface="Calibri"/>
                        <a:sym typeface="Calibri"/>
                      </a:endParaRPr>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ctr">
                        <a:lnSpc>
                          <a:spcPct val="115000"/>
                        </a:lnSpc>
                        <a:spcBef>
                          <a:spcPts val="0"/>
                        </a:spcBef>
                        <a:spcAft>
                          <a:spcPts val="0"/>
                        </a:spcAft>
                        <a:buNone/>
                      </a:pPr>
                      <a:r>
                        <a:rPr lang="en-US" sz="2100">
                          <a:latin typeface="Calibri"/>
                          <a:ea typeface="Calibri"/>
                          <a:cs typeface="Calibri"/>
                          <a:sym typeface="Calibri"/>
                        </a:rPr>
                        <a:t>Semana 3</a:t>
                      </a:r>
                      <a:endParaRPr sz="2100">
                        <a:latin typeface="Calibri"/>
                        <a:ea typeface="Calibri"/>
                        <a:cs typeface="Calibri"/>
                        <a:sym typeface="Calibri"/>
                      </a:endParaRPr>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ctr">
                        <a:lnSpc>
                          <a:spcPct val="115000"/>
                        </a:lnSpc>
                        <a:spcBef>
                          <a:spcPts val="0"/>
                        </a:spcBef>
                        <a:spcAft>
                          <a:spcPts val="0"/>
                        </a:spcAft>
                        <a:buNone/>
                      </a:pPr>
                      <a:r>
                        <a:rPr lang="en-US" sz="2100">
                          <a:latin typeface="Calibri"/>
                          <a:ea typeface="Calibri"/>
                          <a:cs typeface="Calibri"/>
                          <a:sym typeface="Calibri"/>
                        </a:rPr>
                        <a:t>Semana 4</a:t>
                      </a:r>
                      <a:endParaRPr sz="2100">
                        <a:latin typeface="Calibri"/>
                        <a:ea typeface="Calibri"/>
                        <a:cs typeface="Calibri"/>
                        <a:sym typeface="Calibri"/>
                      </a:endParaRPr>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r>
              <a:tr h="822775">
                <a:tc>
                  <a:txBody>
                    <a:bodyPr/>
                    <a:lstStyle/>
                    <a:p>
                      <a:pPr indent="0" lvl="0" marL="0" rtl="0" algn="l">
                        <a:lnSpc>
                          <a:spcPct val="115000"/>
                        </a:lnSpc>
                        <a:spcBef>
                          <a:spcPts val="0"/>
                        </a:spcBef>
                        <a:spcAft>
                          <a:spcPts val="0"/>
                        </a:spcAft>
                        <a:buNone/>
                      </a:pPr>
                      <a:r>
                        <a:rPr lang="en-US" sz="2100">
                          <a:latin typeface="Calibri"/>
                          <a:ea typeface="Calibri"/>
                          <a:cs typeface="Calibri"/>
                          <a:sym typeface="Calibri"/>
                        </a:rPr>
                        <a:t>1.1</a:t>
                      </a:r>
                      <a:endParaRPr sz="2100">
                        <a:latin typeface="Calibri"/>
                        <a:ea typeface="Calibri"/>
                        <a:cs typeface="Calibri"/>
                        <a:sym typeface="Calibri"/>
                      </a:endParaRPr>
                    </a:p>
                  </a:txBody>
                  <a:tcPr marT="91425" marB="91425" marR="28575" marL="28575" anchor="b">
                    <a:lnL cap="flat" cmpd="sng" w="12700">
                      <a:solidFill>
                        <a:srgbClr val="666666"/>
                      </a:solidFill>
                      <a:prstDash val="solid"/>
                      <a:round/>
                      <a:headEnd len="sm" w="sm" type="none"/>
                      <a:tailEnd len="sm" w="sm" type="none"/>
                    </a:lnL>
                    <a:lnR cap="flat" cmpd="sng" w="12700">
                      <a:solidFill>
                        <a:srgbClr val="666666"/>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2100"/>
                        <a:t>Alcance</a:t>
                      </a:r>
                      <a:endParaRPr sz="2100"/>
                    </a:p>
                  </a:txBody>
                  <a:tcPr marT="91425" marB="91425" marR="28575" marL="28575" anchor="b">
                    <a:lnL cap="flat" cmpd="sng" w="12700">
                      <a:solidFill>
                        <a:srgbClr val="666666"/>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US" sz="2100"/>
                        <a:t>Felipe Ojeda</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r">
                        <a:lnSpc>
                          <a:spcPct val="115000"/>
                        </a:lnSpc>
                        <a:spcBef>
                          <a:spcPts val="0"/>
                        </a:spcBef>
                        <a:spcAft>
                          <a:spcPts val="0"/>
                        </a:spcAft>
                        <a:buNone/>
                      </a:pPr>
                      <a:r>
                        <a:rPr lang="en-US" sz="2100"/>
                        <a:t>100%</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25400">
                      <a:solidFill>
                        <a:srgbClr val="FF0000"/>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25400">
                      <a:solidFill>
                        <a:srgbClr val="FF0000"/>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2CC"/>
                    </a:solidFill>
                  </a:tcPr>
                </a:tc>
              </a:tr>
              <a:tr h="822775">
                <a:tc>
                  <a:txBody>
                    <a:bodyPr/>
                    <a:lstStyle/>
                    <a:p>
                      <a:pPr indent="0" lvl="0" marL="0" rtl="0" algn="l">
                        <a:lnSpc>
                          <a:spcPct val="115000"/>
                        </a:lnSpc>
                        <a:spcBef>
                          <a:spcPts val="0"/>
                        </a:spcBef>
                        <a:spcAft>
                          <a:spcPts val="0"/>
                        </a:spcAft>
                        <a:buNone/>
                      </a:pPr>
                      <a:r>
                        <a:rPr lang="en-US" sz="2100">
                          <a:latin typeface="Calibri"/>
                          <a:ea typeface="Calibri"/>
                          <a:cs typeface="Calibri"/>
                          <a:sym typeface="Calibri"/>
                        </a:rPr>
                        <a:t>1.2</a:t>
                      </a:r>
                      <a:endParaRPr sz="2100">
                        <a:latin typeface="Calibri"/>
                        <a:ea typeface="Calibri"/>
                        <a:cs typeface="Calibri"/>
                        <a:sym typeface="Calibri"/>
                      </a:endParaRPr>
                    </a:p>
                  </a:txBody>
                  <a:tcPr marT="91425" marB="91425" marR="28575" marL="28575" anchor="b">
                    <a:lnL cap="flat" cmpd="sng" w="12700">
                      <a:solidFill>
                        <a:srgbClr val="666666"/>
                      </a:solidFill>
                      <a:prstDash val="solid"/>
                      <a:round/>
                      <a:headEnd len="sm" w="sm" type="none"/>
                      <a:tailEnd len="sm" w="sm" type="none"/>
                    </a:lnL>
                    <a:lnR cap="flat" cmpd="sng" w="12700">
                      <a:solidFill>
                        <a:srgbClr val="666666"/>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2100"/>
                        <a:t>Acta De Constitución</a:t>
                      </a:r>
                      <a:endParaRPr sz="2100"/>
                    </a:p>
                  </a:txBody>
                  <a:tcPr marT="91425" marB="91425" marR="28575" marL="28575" anchor="b">
                    <a:lnL cap="flat" cmpd="sng" w="12700">
                      <a:solidFill>
                        <a:srgbClr val="666666"/>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US" sz="2100"/>
                        <a:t>Felipe Ojeda</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r">
                        <a:lnSpc>
                          <a:spcPct val="115000"/>
                        </a:lnSpc>
                        <a:spcBef>
                          <a:spcPts val="0"/>
                        </a:spcBef>
                        <a:spcAft>
                          <a:spcPts val="0"/>
                        </a:spcAft>
                        <a:buNone/>
                      </a:pPr>
                      <a:r>
                        <a:rPr lang="en-US" sz="2100"/>
                        <a:t>100%</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25400">
                      <a:solidFill>
                        <a:srgbClr val="FF0000"/>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25400">
                      <a:solidFill>
                        <a:srgbClr val="FF0000"/>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2CC"/>
                    </a:solidFill>
                  </a:tcPr>
                </a:tc>
              </a:tr>
              <a:tr h="822775">
                <a:tc>
                  <a:txBody>
                    <a:bodyPr/>
                    <a:lstStyle/>
                    <a:p>
                      <a:pPr indent="0" lvl="0" marL="0" rtl="0" algn="l">
                        <a:lnSpc>
                          <a:spcPct val="115000"/>
                        </a:lnSpc>
                        <a:spcBef>
                          <a:spcPts val="0"/>
                        </a:spcBef>
                        <a:spcAft>
                          <a:spcPts val="0"/>
                        </a:spcAft>
                        <a:buNone/>
                      </a:pPr>
                      <a:r>
                        <a:rPr lang="en-US" sz="2100">
                          <a:latin typeface="Calibri"/>
                          <a:ea typeface="Calibri"/>
                          <a:cs typeface="Calibri"/>
                          <a:sym typeface="Calibri"/>
                        </a:rPr>
                        <a:t>1.3</a:t>
                      </a:r>
                      <a:endParaRPr sz="2100">
                        <a:latin typeface="Calibri"/>
                        <a:ea typeface="Calibri"/>
                        <a:cs typeface="Calibri"/>
                        <a:sym typeface="Calibri"/>
                      </a:endParaRPr>
                    </a:p>
                  </a:txBody>
                  <a:tcPr marT="91425" marB="91425" marR="28575" marL="28575" anchor="b">
                    <a:lnL cap="flat" cmpd="sng" w="12700">
                      <a:solidFill>
                        <a:srgbClr val="666666"/>
                      </a:solidFill>
                      <a:prstDash val="solid"/>
                      <a:round/>
                      <a:headEnd len="sm" w="sm" type="none"/>
                      <a:tailEnd len="sm" w="sm" type="none"/>
                    </a:lnL>
                    <a:lnR cap="flat" cmpd="sng" w="12700">
                      <a:solidFill>
                        <a:srgbClr val="666666"/>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2100"/>
                        <a:t>EDT</a:t>
                      </a:r>
                      <a:endParaRPr sz="2100"/>
                    </a:p>
                  </a:txBody>
                  <a:tcPr marT="91425" marB="91425" marR="28575" marL="28575" anchor="b">
                    <a:lnL cap="flat" cmpd="sng" w="12700">
                      <a:solidFill>
                        <a:srgbClr val="666666"/>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US" sz="2100"/>
                        <a:t>Sebastián Vargas</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r">
                        <a:lnSpc>
                          <a:spcPct val="115000"/>
                        </a:lnSpc>
                        <a:spcBef>
                          <a:spcPts val="0"/>
                        </a:spcBef>
                        <a:spcAft>
                          <a:spcPts val="0"/>
                        </a:spcAft>
                        <a:buNone/>
                      </a:pPr>
                      <a:r>
                        <a:rPr lang="en-US" sz="2100"/>
                        <a:t>100%</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25400">
                      <a:solidFill>
                        <a:srgbClr val="FF0000"/>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25400">
                      <a:solidFill>
                        <a:srgbClr val="FF0000"/>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2CC"/>
                    </a:solidFill>
                  </a:tcPr>
                </a:tc>
              </a:tr>
              <a:tr h="822775">
                <a:tc>
                  <a:txBody>
                    <a:bodyPr/>
                    <a:lstStyle/>
                    <a:p>
                      <a:pPr indent="0" lvl="0" marL="0" rtl="0" algn="l">
                        <a:lnSpc>
                          <a:spcPct val="115000"/>
                        </a:lnSpc>
                        <a:spcBef>
                          <a:spcPts val="0"/>
                        </a:spcBef>
                        <a:spcAft>
                          <a:spcPts val="0"/>
                        </a:spcAft>
                        <a:buNone/>
                      </a:pPr>
                      <a:r>
                        <a:rPr lang="en-US" sz="2100">
                          <a:latin typeface="Calibri"/>
                          <a:ea typeface="Calibri"/>
                          <a:cs typeface="Calibri"/>
                          <a:sym typeface="Calibri"/>
                        </a:rPr>
                        <a:t>1.4</a:t>
                      </a:r>
                      <a:endParaRPr sz="2100">
                        <a:latin typeface="Calibri"/>
                        <a:ea typeface="Calibri"/>
                        <a:cs typeface="Calibri"/>
                        <a:sym typeface="Calibri"/>
                      </a:endParaRPr>
                    </a:p>
                  </a:txBody>
                  <a:tcPr marT="91425" marB="91425" marR="28575" marL="28575" anchor="b">
                    <a:lnL cap="flat" cmpd="sng" w="12700">
                      <a:solidFill>
                        <a:srgbClr val="666666"/>
                      </a:solidFill>
                      <a:prstDash val="solid"/>
                      <a:round/>
                      <a:headEnd len="sm" w="sm" type="none"/>
                      <a:tailEnd len="sm" w="sm" type="none"/>
                    </a:lnL>
                    <a:lnR cap="flat" cmpd="sng" w="12700">
                      <a:solidFill>
                        <a:srgbClr val="666666"/>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2100"/>
                        <a:t>Matriz RACI</a:t>
                      </a:r>
                      <a:endParaRPr sz="2100"/>
                    </a:p>
                  </a:txBody>
                  <a:tcPr marT="91425" marB="91425" marR="28575" marL="28575" anchor="b">
                    <a:lnL cap="flat" cmpd="sng" w="12700">
                      <a:solidFill>
                        <a:srgbClr val="666666"/>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US" sz="2100"/>
                        <a:t>Sebastián Vargas</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r">
                        <a:lnSpc>
                          <a:spcPct val="115000"/>
                        </a:lnSpc>
                        <a:spcBef>
                          <a:spcPts val="0"/>
                        </a:spcBef>
                        <a:spcAft>
                          <a:spcPts val="0"/>
                        </a:spcAft>
                        <a:buNone/>
                      </a:pPr>
                      <a:r>
                        <a:rPr lang="en-US" sz="2100"/>
                        <a:t>100%</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25400">
                      <a:solidFill>
                        <a:srgbClr val="FF0000"/>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25400">
                      <a:solidFill>
                        <a:srgbClr val="FF0000"/>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2CC"/>
                    </a:solidFill>
                  </a:tcPr>
                </a:tc>
              </a:tr>
              <a:tr h="822775">
                <a:tc>
                  <a:txBody>
                    <a:bodyPr/>
                    <a:lstStyle/>
                    <a:p>
                      <a:pPr indent="0" lvl="0" marL="0" rtl="0" algn="l">
                        <a:lnSpc>
                          <a:spcPct val="115000"/>
                        </a:lnSpc>
                        <a:spcBef>
                          <a:spcPts val="0"/>
                        </a:spcBef>
                        <a:spcAft>
                          <a:spcPts val="0"/>
                        </a:spcAft>
                        <a:buNone/>
                      </a:pPr>
                      <a:r>
                        <a:rPr lang="en-US" sz="2100">
                          <a:latin typeface="Calibri"/>
                          <a:ea typeface="Calibri"/>
                          <a:cs typeface="Calibri"/>
                          <a:sym typeface="Calibri"/>
                        </a:rPr>
                        <a:t>1.5</a:t>
                      </a:r>
                      <a:endParaRPr sz="2100">
                        <a:latin typeface="Calibri"/>
                        <a:ea typeface="Calibri"/>
                        <a:cs typeface="Calibri"/>
                        <a:sym typeface="Calibri"/>
                      </a:endParaRPr>
                    </a:p>
                  </a:txBody>
                  <a:tcPr marT="91425" marB="91425" marR="28575" marL="28575" anchor="b">
                    <a:lnL cap="flat" cmpd="sng" w="12700">
                      <a:solidFill>
                        <a:srgbClr val="666666"/>
                      </a:solidFill>
                      <a:prstDash val="solid"/>
                      <a:round/>
                      <a:headEnd len="sm" w="sm" type="none"/>
                      <a:tailEnd len="sm" w="sm" type="none"/>
                    </a:lnL>
                    <a:lnR cap="flat" cmpd="sng" w="12700">
                      <a:solidFill>
                        <a:srgbClr val="666666"/>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2100"/>
                        <a:t>Carta gantt</a:t>
                      </a:r>
                      <a:endParaRPr sz="2100"/>
                    </a:p>
                  </a:txBody>
                  <a:tcPr marT="91425" marB="91425" marR="28575" marL="28575" anchor="b">
                    <a:lnL cap="flat" cmpd="sng" w="12700">
                      <a:solidFill>
                        <a:srgbClr val="666666"/>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US" sz="2100"/>
                        <a:t>Felipe Ojeda</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r">
                        <a:lnSpc>
                          <a:spcPct val="115000"/>
                        </a:lnSpc>
                        <a:spcBef>
                          <a:spcPts val="0"/>
                        </a:spcBef>
                        <a:spcAft>
                          <a:spcPts val="0"/>
                        </a:spcAft>
                        <a:buNone/>
                      </a:pPr>
                      <a:r>
                        <a:rPr lang="en-US" sz="2100"/>
                        <a:t>100%</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25400">
                      <a:solidFill>
                        <a:srgbClr val="FF0000"/>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6D7A8"/>
                    </a:solidFill>
                  </a:tcPr>
                </a:tc>
                <a:tc>
                  <a:txBody>
                    <a:bodyPr/>
                    <a:lstStyle/>
                    <a:p>
                      <a:pPr indent="0" lvl="0" marL="0" rtl="0" algn="l">
                        <a:spcBef>
                          <a:spcPts val="0"/>
                        </a:spcBef>
                        <a:spcAft>
                          <a:spcPts val="0"/>
                        </a:spcAft>
                        <a:buNone/>
                      </a:pPr>
                      <a:r>
                        <a:t/>
                      </a:r>
                      <a:endParaRPr sz="2100"/>
                    </a:p>
                  </a:txBody>
                  <a:tcPr marT="91425" marB="91425" marR="28575" marL="28575" anchor="b">
                    <a:lnL cap="flat" cmpd="sng" w="25400">
                      <a:solidFill>
                        <a:srgbClr val="FF0000"/>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2CC"/>
                    </a:solidFill>
                  </a:tcPr>
                </a:tc>
              </a:tr>
              <a:tr h="822775">
                <a:tc>
                  <a:txBody>
                    <a:bodyPr/>
                    <a:lstStyle/>
                    <a:p>
                      <a:pPr indent="0" lvl="0" marL="0" rtl="0" algn="l">
                        <a:lnSpc>
                          <a:spcPct val="115000"/>
                        </a:lnSpc>
                        <a:spcBef>
                          <a:spcPts val="0"/>
                        </a:spcBef>
                        <a:spcAft>
                          <a:spcPts val="0"/>
                        </a:spcAft>
                        <a:buNone/>
                      </a:pPr>
                      <a:r>
                        <a:rPr lang="en-US" sz="2100">
                          <a:latin typeface="Calibri"/>
                          <a:ea typeface="Calibri"/>
                          <a:cs typeface="Calibri"/>
                          <a:sym typeface="Calibri"/>
                        </a:rPr>
                        <a:t>1.6</a:t>
                      </a:r>
                      <a:endParaRPr sz="2100">
                        <a:latin typeface="Calibri"/>
                        <a:ea typeface="Calibri"/>
                        <a:cs typeface="Calibri"/>
                        <a:sym typeface="Calibri"/>
                      </a:endParaRPr>
                    </a:p>
                  </a:txBody>
                  <a:tcPr marT="91425" marB="91425" marR="28575" marL="28575" anchor="b">
                    <a:lnL cap="flat" cmpd="sng" w="12700">
                      <a:solidFill>
                        <a:srgbClr val="666666"/>
                      </a:solidFill>
                      <a:prstDash val="solid"/>
                      <a:round/>
                      <a:headEnd len="sm" w="sm" type="none"/>
                      <a:tailEnd len="sm" w="sm" type="none"/>
                    </a:lnL>
                    <a:lnR cap="flat" cmpd="sng" w="12700">
                      <a:solidFill>
                        <a:srgbClr val="666666"/>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2100"/>
                        <a:t>Matriz de riesgo</a:t>
                      </a:r>
                      <a:endParaRPr sz="2100"/>
                    </a:p>
                  </a:txBody>
                  <a:tcPr marT="91425" marB="91425" marR="28575" marL="28575" anchor="b">
                    <a:lnL cap="flat" cmpd="sng" w="12700">
                      <a:solidFill>
                        <a:srgbClr val="666666"/>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F4CCCC"/>
                    </a:solidFill>
                  </a:tcPr>
                </a:tc>
                <a:tc>
                  <a:txBody>
                    <a:bodyPr/>
                    <a:lstStyle/>
                    <a:p>
                      <a:pPr indent="0" lvl="0" marL="0" rtl="0" algn="l">
                        <a:lnSpc>
                          <a:spcPct val="115000"/>
                        </a:lnSpc>
                        <a:spcBef>
                          <a:spcPts val="0"/>
                        </a:spcBef>
                        <a:spcAft>
                          <a:spcPts val="0"/>
                        </a:spcAft>
                        <a:buNone/>
                      </a:pPr>
                      <a:r>
                        <a:rPr lang="en-US" sz="2100"/>
                        <a:t>Felipe Ojeda</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F4CCCC"/>
                    </a:solidFill>
                  </a:tcPr>
                </a:tc>
                <a:tc>
                  <a:txBody>
                    <a:bodyPr/>
                    <a:lstStyle/>
                    <a:p>
                      <a:pPr indent="0" lvl="0" marL="0" rtl="0" algn="r">
                        <a:lnSpc>
                          <a:spcPct val="115000"/>
                        </a:lnSpc>
                        <a:spcBef>
                          <a:spcPts val="0"/>
                        </a:spcBef>
                        <a:spcAft>
                          <a:spcPts val="0"/>
                        </a:spcAft>
                        <a:buNone/>
                      </a:pPr>
                      <a:r>
                        <a:rPr lang="en-US" sz="2100"/>
                        <a:t>23%</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25400">
                      <a:solidFill>
                        <a:srgbClr val="FF0000"/>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4CCCC"/>
                    </a:solidFill>
                  </a:tcPr>
                </a:tc>
                <a:tc>
                  <a:txBody>
                    <a:bodyPr/>
                    <a:lstStyle/>
                    <a:p>
                      <a:pPr indent="0" lvl="0" marL="0" rtl="0" algn="l">
                        <a:spcBef>
                          <a:spcPts val="0"/>
                        </a:spcBef>
                        <a:spcAft>
                          <a:spcPts val="0"/>
                        </a:spcAft>
                        <a:buNone/>
                      </a:pPr>
                      <a:r>
                        <a:t/>
                      </a:r>
                      <a:endParaRPr sz="2100"/>
                    </a:p>
                  </a:txBody>
                  <a:tcPr marT="91425" marB="91425" marR="28575" marL="28575" anchor="b">
                    <a:lnL cap="flat" cmpd="sng" w="25400">
                      <a:solidFill>
                        <a:srgbClr val="FF0000"/>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2CC"/>
                    </a:solidFill>
                  </a:tcPr>
                </a:tc>
              </a:tr>
              <a:tr h="757225">
                <a:tc>
                  <a:txBody>
                    <a:bodyPr/>
                    <a:lstStyle/>
                    <a:p>
                      <a:pPr indent="0" lvl="0" marL="0" rtl="0" algn="l">
                        <a:lnSpc>
                          <a:spcPct val="115000"/>
                        </a:lnSpc>
                        <a:spcBef>
                          <a:spcPts val="0"/>
                        </a:spcBef>
                        <a:spcAft>
                          <a:spcPts val="0"/>
                        </a:spcAft>
                        <a:buNone/>
                      </a:pPr>
                      <a:r>
                        <a:rPr lang="en-US" sz="2100">
                          <a:latin typeface="Calibri"/>
                          <a:ea typeface="Calibri"/>
                          <a:cs typeface="Calibri"/>
                          <a:sym typeface="Calibri"/>
                        </a:rPr>
                        <a:t>2.0</a:t>
                      </a:r>
                      <a:endParaRPr sz="2100">
                        <a:latin typeface="Calibri"/>
                        <a:ea typeface="Calibri"/>
                        <a:cs typeface="Calibri"/>
                        <a:sym typeface="Calibri"/>
                      </a:endParaRPr>
                    </a:p>
                  </a:txBody>
                  <a:tcPr marT="91425" marB="91425" marR="28575" marL="28575" anchor="b">
                    <a:lnL cap="flat" cmpd="sng" w="12700">
                      <a:solidFill>
                        <a:srgbClr val="666666"/>
                      </a:solidFill>
                      <a:prstDash val="solid"/>
                      <a:round/>
                      <a:headEnd len="sm" w="sm" type="none"/>
                      <a:tailEnd len="sm" w="sm" type="none"/>
                    </a:lnL>
                    <a:lnR cap="flat" cmpd="sng" w="12700">
                      <a:solidFill>
                        <a:srgbClr val="666666"/>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7B7B7"/>
                    </a:solidFill>
                  </a:tcPr>
                </a:tc>
                <a:tc>
                  <a:txBody>
                    <a:bodyPr/>
                    <a:lstStyle/>
                    <a:p>
                      <a:pPr indent="0" lvl="0" marL="0" rtl="0" algn="l">
                        <a:lnSpc>
                          <a:spcPct val="115000"/>
                        </a:lnSpc>
                        <a:spcBef>
                          <a:spcPts val="0"/>
                        </a:spcBef>
                        <a:spcAft>
                          <a:spcPts val="0"/>
                        </a:spcAft>
                        <a:buNone/>
                      </a:pPr>
                      <a:r>
                        <a:rPr lang="en-US" sz="2100">
                          <a:latin typeface="Calibri"/>
                          <a:ea typeface="Calibri"/>
                          <a:cs typeface="Calibri"/>
                          <a:sym typeface="Calibri"/>
                        </a:rPr>
                        <a:t>Fase De Diseño y Arquitectura (2 semanas)</a:t>
                      </a:r>
                      <a:endParaRPr sz="2100">
                        <a:latin typeface="Calibri"/>
                        <a:ea typeface="Calibri"/>
                        <a:cs typeface="Calibri"/>
                        <a:sym typeface="Calibri"/>
                      </a:endParaRPr>
                    </a:p>
                  </a:txBody>
                  <a:tcPr marT="91425" marB="91425" marR="28575" marL="28575" anchor="b">
                    <a:lnL cap="flat" cmpd="sng" w="12700">
                      <a:solidFill>
                        <a:srgbClr val="666666"/>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CCCCCC"/>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CCCCCC"/>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666666"/>
                      </a:solidFill>
                      <a:prstDash val="solid"/>
                      <a:round/>
                      <a:headEnd len="sm" w="sm" type="none"/>
                      <a:tailEnd len="sm" w="sm" type="none"/>
                    </a:lnT>
                    <a:lnB cap="flat" cmpd="sng" w="12700">
                      <a:solidFill>
                        <a:srgbClr val="666666"/>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12700">
                      <a:solidFill>
                        <a:srgbClr val="999999"/>
                      </a:solidFill>
                      <a:prstDash val="solid"/>
                      <a:round/>
                      <a:headEnd len="sm" w="sm" type="none"/>
                      <a:tailEnd len="sm" w="sm" type="none"/>
                    </a:lnL>
                    <a:lnR cap="flat" cmpd="sng" w="25400">
                      <a:solidFill>
                        <a:srgbClr val="FF0000"/>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sz="2100"/>
                    </a:p>
                  </a:txBody>
                  <a:tcPr marT="91425" marB="91425" marR="28575" marL="28575" anchor="b">
                    <a:lnL cap="flat" cmpd="sng" w="25400">
                      <a:solidFill>
                        <a:srgbClr val="FF0000"/>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B7B7B7"/>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g2fbd3f19a7e_1_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77" l="0" r="0" t="-38887"/>
            </a:stretch>
          </a:blipFill>
          <a:ln>
            <a:noFill/>
          </a:ln>
        </p:spPr>
      </p:sp>
      <p:sp>
        <p:nvSpPr>
          <p:cNvPr id="150" name="Google Shape;150;g2fbd3f19a7e_1_0"/>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151" name="Google Shape;151;g2fbd3f19a7e_1_0"/>
          <p:cNvSpPr/>
          <p:nvPr/>
        </p:nvSpPr>
        <p:spPr>
          <a:xfrm rot="1320846">
            <a:off x="-1047326" y="-908442"/>
            <a:ext cx="3533776" cy="5252910"/>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5">
              <a:alphaModFix/>
            </a:blip>
            <a:stretch>
              <a:fillRect b="0" l="0" r="0" t="0"/>
            </a:stretch>
          </a:blipFill>
          <a:ln>
            <a:noFill/>
          </a:ln>
        </p:spPr>
      </p:sp>
      <p:sp>
        <p:nvSpPr>
          <p:cNvPr id="152" name="Google Shape;152;g2fbd3f19a7e_1_0"/>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6">
              <a:alphaModFix/>
            </a:blip>
            <a:stretch>
              <a:fillRect b="0" l="0" r="0" t="0"/>
            </a:stretch>
          </a:blipFill>
          <a:ln>
            <a:noFill/>
          </a:ln>
        </p:spPr>
      </p:sp>
      <p:pic>
        <p:nvPicPr>
          <p:cNvPr id="153" name="Google Shape;153;g2fbd3f19a7e_1_0"/>
          <p:cNvPicPr preferRelativeResize="0"/>
          <p:nvPr/>
        </p:nvPicPr>
        <p:blipFill>
          <a:blip r:embed="rId7">
            <a:alphaModFix/>
          </a:blip>
          <a:stretch>
            <a:fillRect/>
          </a:stretch>
        </p:blipFill>
        <p:spPr>
          <a:xfrm>
            <a:off x="0" y="0"/>
            <a:ext cx="18288002" cy="10287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8"/>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83" l="0" r="0" t="-38885"/>
            </a:stretch>
          </a:blipFill>
          <a:ln>
            <a:noFill/>
          </a:ln>
        </p:spPr>
      </p:sp>
      <p:sp>
        <p:nvSpPr>
          <p:cNvPr id="159" name="Google Shape;159;p8"/>
          <p:cNvSpPr/>
          <p:nvPr/>
        </p:nvSpPr>
        <p:spPr>
          <a:xfrm rot="-8974127">
            <a:off x="-314661" y="-421453"/>
            <a:ext cx="2686721" cy="3993775"/>
          </a:xfrm>
          <a:custGeom>
            <a:rect b="b" l="l" r="r" t="t"/>
            <a:pathLst>
              <a:path extrusionOk="0" h="3993775" w="2686721">
                <a:moveTo>
                  <a:pt x="0" y="0"/>
                </a:moveTo>
                <a:lnTo>
                  <a:pt x="2686722" y="0"/>
                </a:lnTo>
                <a:lnTo>
                  <a:pt x="2686722" y="3993776"/>
                </a:lnTo>
                <a:lnTo>
                  <a:pt x="0" y="3993776"/>
                </a:lnTo>
                <a:lnTo>
                  <a:pt x="0" y="0"/>
                </a:lnTo>
                <a:close/>
              </a:path>
            </a:pathLst>
          </a:custGeom>
          <a:blipFill rotWithShape="1">
            <a:blip r:embed="rId4">
              <a:alphaModFix/>
            </a:blip>
            <a:stretch>
              <a:fillRect b="0" l="0" r="0" t="0"/>
            </a:stretch>
          </a:blipFill>
          <a:ln>
            <a:noFill/>
          </a:ln>
        </p:spPr>
      </p:sp>
      <p:sp>
        <p:nvSpPr>
          <p:cNvPr id="160" name="Google Shape;160;p8"/>
          <p:cNvSpPr/>
          <p:nvPr/>
        </p:nvSpPr>
        <p:spPr>
          <a:xfrm rot="10147575">
            <a:off x="14327772" y="7157131"/>
            <a:ext cx="5863057" cy="4114800"/>
          </a:xfrm>
          <a:custGeom>
            <a:rect b="b" l="l" r="r" t="t"/>
            <a:pathLst>
              <a:path extrusionOk="0" h="4114800" w="5863057">
                <a:moveTo>
                  <a:pt x="0" y="0"/>
                </a:moveTo>
                <a:lnTo>
                  <a:pt x="5863056" y="0"/>
                </a:lnTo>
                <a:lnTo>
                  <a:pt x="5863056" y="4114800"/>
                </a:lnTo>
                <a:lnTo>
                  <a:pt x="0" y="4114800"/>
                </a:lnTo>
                <a:lnTo>
                  <a:pt x="0" y="0"/>
                </a:lnTo>
                <a:close/>
              </a:path>
            </a:pathLst>
          </a:custGeom>
          <a:blipFill rotWithShape="1">
            <a:blip r:embed="rId5">
              <a:alphaModFix/>
            </a:blip>
            <a:stretch>
              <a:fillRect b="0" l="0" r="0" t="0"/>
            </a:stretch>
          </a:blipFill>
          <a:ln>
            <a:noFill/>
          </a:ln>
        </p:spPr>
      </p:sp>
      <p:sp>
        <p:nvSpPr>
          <p:cNvPr id="161" name="Google Shape;161;p8"/>
          <p:cNvSpPr/>
          <p:nvPr/>
        </p:nvSpPr>
        <p:spPr>
          <a:xfrm rot="10669215">
            <a:off x="3598538" y="1249109"/>
            <a:ext cx="10454684" cy="10062633"/>
          </a:xfrm>
          <a:custGeom>
            <a:rect b="b" l="l" r="r" t="t"/>
            <a:pathLst>
              <a:path extrusionOk="0" h="10062633" w="10454684">
                <a:moveTo>
                  <a:pt x="0" y="0"/>
                </a:moveTo>
                <a:lnTo>
                  <a:pt x="10454684" y="0"/>
                </a:lnTo>
                <a:lnTo>
                  <a:pt x="10454684" y="10062634"/>
                </a:lnTo>
                <a:lnTo>
                  <a:pt x="0" y="10062634"/>
                </a:lnTo>
                <a:lnTo>
                  <a:pt x="0" y="0"/>
                </a:lnTo>
                <a:close/>
              </a:path>
            </a:pathLst>
          </a:custGeom>
          <a:blipFill rotWithShape="1">
            <a:blip r:embed="rId6">
              <a:alphaModFix/>
            </a:blip>
            <a:stretch>
              <a:fillRect b="0" l="0" r="0" t="0"/>
            </a:stretch>
          </a:blipFill>
          <a:ln>
            <a:noFill/>
          </a:ln>
        </p:spPr>
      </p:sp>
      <p:sp>
        <p:nvSpPr>
          <p:cNvPr id="162" name="Google Shape;162;p8"/>
          <p:cNvSpPr txBox="1"/>
          <p:nvPr/>
        </p:nvSpPr>
        <p:spPr>
          <a:xfrm>
            <a:off x="1191547" y="4215730"/>
            <a:ext cx="15268800" cy="11082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US" sz="7200">
                <a:solidFill>
                  <a:srgbClr val="3D593D"/>
                </a:solidFill>
              </a:rPr>
              <a:t>Matriz RACI</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8877" l="0" r="0" t="-38887"/>
            </a:stretch>
          </a:blipFill>
          <a:ln>
            <a:noFill/>
          </a:ln>
        </p:spPr>
      </p:sp>
      <p:sp>
        <p:nvSpPr>
          <p:cNvPr id="168" name="Google Shape;168;p10"/>
          <p:cNvSpPr/>
          <p:nvPr/>
        </p:nvSpPr>
        <p:spPr>
          <a:xfrm>
            <a:off x="14027828" y="7346882"/>
            <a:ext cx="5863057" cy="4114800"/>
          </a:xfrm>
          <a:custGeom>
            <a:rect b="b" l="l" r="r" t="t"/>
            <a:pathLst>
              <a:path extrusionOk="0" h="4114800" w="5863057">
                <a:moveTo>
                  <a:pt x="0" y="0"/>
                </a:moveTo>
                <a:lnTo>
                  <a:pt x="5863057" y="0"/>
                </a:lnTo>
                <a:lnTo>
                  <a:pt x="5863057" y="4114800"/>
                </a:lnTo>
                <a:lnTo>
                  <a:pt x="0" y="4114800"/>
                </a:lnTo>
                <a:lnTo>
                  <a:pt x="0" y="0"/>
                </a:lnTo>
                <a:close/>
              </a:path>
            </a:pathLst>
          </a:custGeom>
          <a:blipFill rotWithShape="1">
            <a:blip r:embed="rId4">
              <a:alphaModFix/>
            </a:blip>
            <a:stretch>
              <a:fillRect b="0" l="0" r="0" t="0"/>
            </a:stretch>
          </a:blipFill>
          <a:ln>
            <a:noFill/>
          </a:ln>
        </p:spPr>
      </p:sp>
      <p:sp>
        <p:nvSpPr>
          <p:cNvPr id="169" name="Google Shape;169;p10"/>
          <p:cNvSpPr/>
          <p:nvPr/>
        </p:nvSpPr>
        <p:spPr>
          <a:xfrm rot="1320846">
            <a:off x="-1047326" y="-908442"/>
            <a:ext cx="3533776" cy="5252910"/>
          </a:xfrm>
          <a:custGeom>
            <a:rect b="b" l="l" r="r" t="t"/>
            <a:pathLst>
              <a:path extrusionOk="0" h="5250597" w="3532220">
                <a:moveTo>
                  <a:pt x="0" y="0"/>
                </a:moveTo>
                <a:lnTo>
                  <a:pt x="3532220" y="0"/>
                </a:lnTo>
                <a:lnTo>
                  <a:pt x="3532220" y="5250596"/>
                </a:lnTo>
                <a:lnTo>
                  <a:pt x="0" y="5250596"/>
                </a:lnTo>
                <a:lnTo>
                  <a:pt x="0" y="0"/>
                </a:lnTo>
                <a:close/>
              </a:path>
            </a:pathLst>
          </a:custGeom>
          <a:blipFill rotWithShape="1">
            <a:blip r:embed="rId5">
              <a:alphaModFix/>
            </a:blip>
            <a:stretch>
              <a:fillRect b="0" l="0" r="0" t="0"/>
            </a:stretch>
          </a:blipFill>
          <a:ln>
            <a:noFill/>
          </a:ln>
        </p:spPr>
      </p:sp>
      <p:sp>
        <p:nvSpPr>
          <p:cNvPr id="170" name="Google Shape;170;p10"/>
          <p:cNvSpPr/>
          <p:nvPr/>
        </p:nvSpPr>
        <p:spPr>
          <a:xfrm>
            <a:off x="-198259" y="7770606"/>
            <a:ext cx="2453917" cy="4114800"/>
          </a:xfrm>
          <a:custGeom>
            <a:rect b="b" l="l" r="r" t="t"/>
            <a:pathLst>
              <a:path extrusionOk="0" h="4114800" w="2453917">
                <a:moveTo>
                  <a:pt x="0" y="0"/>
                </a:moveTo>
                <a:lnTo>
                  <a:pt x="2453918" y="0"/>
                </a:lnTo>
                <a:lnTo>
                  <a:pt x="2453918" y="4114800"/>
                </a:lnTo>
                <a:lnTo>
                  <a:pt x="0" y="4114800"/>
                </a:lnTo>
                <a:lnTo>
                  <a:pt x="0" y="0"/>
                </a:lnTo>
                <a:close/>
              </a:path>
            </a:pathLst>
          </a:custGeom>
          <a:blipFill rotWithShape="1">
            <a:blip r:embed="rId6">
              <a:alphaModFix/>
            </a:blip>
            <a:stretch>
              <a:fillRect b="0" l="0" r="0" t="0"/>
            </a:stretch>
          </a:blipFill>
          <a:ln>
            <a:noFill/>
          </a:ln>
        </p:spPr>
      </p:sp>
      <p:graphicFrame>
        <p:nvGraphicFramePr>
          <p:cNvPr id="171" name="Google Shape;171;p10"/>
          <p:cNvGraphicFramePr/>
          <p:nvPr/>
        </p:nvGraphicFramePr>
        <p:xfrm>
          <a:off x="919925" y="805800"/>
          <a:ext cx="3000000" cy="3000000"/>
        </p:xfrm>
        <a:graphic>
          <a:graphicData uri="http://schemas.openxmlformats.org/drawingml/2006/table">
            <a:tbl>
              <a:tblPr>
                <a:noFill/>
                <a:tableStyleId>{B14E1E3E-00F0-4C28-9C77-3A8827C5E43A}</a:tableStyleId>
              </a:tblPr>
              <a:tblGrid>
                <a:gridCol w="1712450"/>
                <a:gridCol w="2748525"/>
                <a:gridCol w="1712450"/>
                <a:gridCol w="1712450"/>
                <a:gridCol w="1712450"/>
                <a:gridCol w="1712450"/>
                <a:gridCol w="1712450"/>
                <a:gridCol w="1712450"/>
                <a:gridCol w="1712450"/>
              </a:tblGrid>
              <a:tr h="372525">
                <a:tc gridSpan="2">
                  <a:txBody>
                    <a:bodyPr/>
                    <a:lstStyle/>
                    <a:p>
                      <a:pPr indent="0" lvl="0" marL="0" rtl="0" algn="l">
                        <a:lnSpc>
                          <a:spcPct val="115000"/>
                        </a:lnSpc>
                        <a:spcBef>
                          <a:spcPts val="0"/>
                        </a:spcBef>
                        <a:spcAft>
                          <a:spcPts val="0"/>
                        </a:spcAft>
                        <a:buNone/>
                      </a:pPr>
                      <a:r>
                        <a:rPr b="1" lang="en-US" sz="1900">
                          <a:solidFill>
                            <a:srgbClr val="FFFFFF"/>
                          </a:solidFill>
                          <a:latin typeface="Calibri"/>
                          <a:ea typeface="Calibri"/>
                          <a:cs typeface="Calibri"/>
                          <a:sym typeface="Calibri"/>
                        </a:rPr>
                        <a:t>Actividad</a:t>
                      </a:r>
                      <a:endParaRPr b="1"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c hMerge="1"/>
                <a:tc gridSpan="7">
                  <a:txBody>
                    <a:bodyPr/>
                    <a:lstStyle/>
                    <a:p>
                      <a:pPr indent="0" lvl="0" marL="0" rtl="0" algn="l">
                        <a:lnSpc>
                          <a:spcPct val="115000"/>
                        </a:lnSpc>
                        <a:spcBef>
                          <a:spcPts val="0"/>
                        </a:spcBef>
                        <a:spcAft>
                          <a:spcPts val="0"/>
                        </a:spcAft>
                        <a:buNone/>
                      </a:pPr>
                      <a:r>
                        <a:rPr b="1" lang="en-US" sz="1900">
                          <a:solidFill>
                            <a:srgbClr val="FFFFFF"/>
                          </a:solidFill>
                          <a:latin typeface="Calibri"/>
                          <a:ea typeface="Calibri"/>
                          <a:cs typeface="Calibri"/>
                          <a:sym typeface="Calibri"/>
                        </a:rPr>
                        <a:t>Roles / Responsabilidades</a:t>
                      </a:r>
                      <a:endParaRPr b="1" sz="1900">
                        <a:solidFill>
                          <a:srgbClr val="FFFFFF"/>
                        </a:solidFill>
                        <a:latin typeface="Calibri"/>
                        <a:ea typeface="Calibri"/>
                        <a:cs typeface="Calibri"/>
                        <a:sym typeface="Calibri"/>
                      </a:endParaRPr>
                    </a:p>
                  </a:txBody>
                  <a:tcPr marT="91425" marB="91425" marR="91425" marL="9142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c hMerge="1"/>
                <a:tc hMerge="1"/>
                <a:tc hMerge="1"/>
                <a:tc hMerge="1"/>
                <a:tc hMerge="1"/>
                <a:tc hMerge="1"/>
              </a:tr>
              <a:tr h="856175">
                <a:tc>
                  <a:txBody>
                    <a:bodyPr/>
                    <a:lstStyle/>
                    <a:p>
                      <a:pPr indent="0" lvl="0" marL="0" rtl="0" algn="l">
                        <a:lnSpc>
                          <a:spcPct val="115000"/>
                        </a:lnSpc>
                        <a:spcBef>
                          <a:spcPts val="0"/>
                        </a:spcBef>
                        <a:spcAft>
                          <a:spcPts val="0"/>
                        </a:spcAft>
                        <a:buNone/>
                      </a:pPr>
                      <a:r>
                        <a:rPr lang="en-US" sz="1900">
                          <a:solidFill>
                            <a:srgbClr val="FFFFFF"/>
                          </a:solidFill>
                          <a:latin typeface="Calibri"/>
                          <a:ea typeface="Calibri"/>
                          <a:cs typeface="Calibri"/>
                          <a:sym typeface="Calibri"/>
                        </a:rPr>
                        <a:t>ID Fase</a:t>
                      </a:r>
                      <a:endParaRPr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c>
                  <a:txBody>
                    <a:bodyPr/>
                    <a:lstStyle/>
                    <a:p>
                      <a:pPr indent="0" lvl="0" marL="0" rtl="0" algn="ctr">
                        <a:lnSpc>
                          <a:spcPct val="115000"/>
                        </a:lnSpc>
                        <a:spcBef>
                          <a:spcPts val="0"/>
                        </a:spcBef>
                        <a:spcAft>
                          <a:spcPts val="0"/>
                        </a:spcAft>
                        <a:buNone/>
                      </a:pPr>
                      <a:r>
                        <a:rPr lang="en-US" sz="1900">
                          <a:solidFill>
                            <a:srgbClr val="FFFFFF"/>
                          </a:solidFill>
                          <a:latin typeface="Calibri"/>
                          <a:ea typeface="Calibri"/>
                          <a:cs typeface="Calibri"/>
                          <a:sym typeface="Calibri"/>
                        </a:rPr>
                        <a:t>Fase</a:t>
                      </a:r>
                      <a:endParaRPr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c>
                  <a:txBody>
                    <a:bodyPr/>
                    <a:lstStyle/>
                    <a:p>
                      <a:pPr indent="0" lvl="0" marL="0" rtl="0" algn="ctr">
                        <a:lnSpc>
                          <a:spcPct val="115000"/>
                        </a:lnSpc>
                        <a:spcBef>
                          <a:spcPts val="0"/>
                        </a:spcBef>
                        <a:spcAft>
                          <a:spcPts val="0"/>
                        </a:spcAft>
                        <a:buNone/>
                      </a:pPr>
                      <a:r>
                        <a:rPr lang="en-US" sz="1900">
                          <a:solidFill>
                            <a:srgbClr val="FFFFFF"/>
                          </a:solidFill>
                          <a:latin typeface="Calibri"/>
                          <a:ea typeface="Calibri"/>
                          <a:cs typeface="Calibri"/>
                          <a:sym typeface="Calibri"/>
                        </a:rPr>
                        <a:t>Gerente del proyecto</a:t>
                      </a:r>
                      <a:endParaRPr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c>
                  <a:txBody>
                    <a:bodyPr/>
                    <a:lstStyle/>
                    <a:p>
                      <a:pPr indent="0" lvl="0" marL="0" rtl="0" algn="ctr">
                        <a:lnSpc>
                          <a:spcPct val="115000"/>
                        </a:lnSpc>
                        <a:spcBef>
                          <a:spcPts val="0"/>
                        </a:spcBef>
                        <a:spcAft>
                          <a:spcPts val="0"/>
                        </a:spcAft>
                        <a:buNone/>
                      </a:pPr>
                      <a:r>
                        <a:rPr lang="en-US" sz="1900">
                          <a:solidFill>
                            <a:srgbClr val="FFFFFF"/>
                          </a:solidFill>
                          <a:latin typeface="Calibri"/>
                          <a:ea typeface="Calibri"/>
                          <a:cs typeface="Calibri"/>
                          <a:sym typeface="Calibri"/>
                        </a:rPr>
                        <a:t>Analista programador</a:t>
                      </a:r>
                      <a:endParaRPr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c>
                  <a:txBody>
                    <a:bodyPr/>
                    <a:lstStyle/>
                    <a:p>
                      <a:pPr indent="0" lvl="0" marL="0" rtl="0" algn="ctr">
                        <a:lnSpc>
                          <a:spcPct val="115000"/>
                        </a:lnSpc>
                        <a:spcBef>
                          <a:spcPts val="0"/>
                        </a:spcBef>
                        <a:spcAft>
                          <a:spcPts val="0"/>
                        </a:spcAft>
                        <a:buNone/>
                      </a:pPr>
                      <a:r>
                        <a:rPr lang="en-US" sz="1900">
                          <a:solidFill>
                            <a:srgbClr val="FFFFFF"/>
                          </a:solidFill>
                          <a:latin typeface="Calibri"/>
                          <a:ea typeface="Calibri"/>
                          <a:cs typeface="Calibri"/>
                          <a:sym typeface="Calibri"/>
                        </a:rPr>
                        <a:t>Arquitecto de software</a:t>
                      </a:r>
                      <a:endParaRPr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c>
                  <a:txBody>
                    <a:bodyPr/>
                    <a:lstStyle/>
                    <a:p>
                      <a:pPr indent="0" lvl="0" marL="0" rtl="0" algn="ctr">
                        <a:lnSpc>
                          <a:spcPct val="115000"/>
                        </a:lnSpc>
                        <a:spcBef>
                          <a:spcPts val="0"/>
                        </a:spcBef>
                        <a:spcAft>
                          <a:spcPts val="0"/>
                        </a:spcAft>
                        <a:buNone/>
                      </a:pPr>
                      <a:r>
                        <a:rPr lang="en-US" sz="1900">
                          <a:solidFill>
                            <a:srgbClr val="FFFFFF"/>
                          </a:solidFill>
                          <a:latin typeface="Calibri"/>
                          <a:ea typeface="Calibri"/>
                          <a:cs typeface="Calibri"/>
                          <a:sym typeface="Calibri"/>
                        </a:rPr>
                        <a:t>Administrador de base de datos</a:t>
                      </a:r>
                      <a:endParaRPr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c>
                  <a:txBody>
                    <a:bodyPr/>
                    <a:lstStyle/>
                    <a:p>
                      <a:pPr indent="0" lvl="0" marL="0" rtl="0" algn="ctr">
                        <a:lnSpc>
                          <a:spcPct val="115000"/>
                        </a:lnSpc>
                        <a:spcBef>
                          <a:spcPts val="0"/>
                        </a:spcBef>
                        <a:spcAft>
                          <a:spcPts val="0"/>
                        </a:spcAft>
                        <a:buNone/>
                      </a:pPr>
                      <a:r>
                        <a:rPr lang="en-US" sz="1900">
                          <a:solidFill>
                            <a:srgbClr val="FFFFFF"/>
                          </a:solidFill>
                          <a:latin typeface="Calibri"/>
                          <a:ea typeface="Calibri"/>
                          <a:cs typeface="Calibri"/>
                          <a:sym typeface="Calibri"/>
                        </a:rPr>
                        <a:t>Desarrollador Frontend</a:t>
                      </a:r>
                      <a:endParaRPr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c>
                  <a:txBody>
                    <a:bodyPr/>
                    <a:lstStyle/>
                    <a:p>
                      <a:pPr indent="0" lvl="0" marL="0" rtl="0" algn="ctr">
                        <a:lnSpc>
                          <a:spcPct val="115000"/>
                        </a:lnSpc>
                        <a:spcBef>
                          <a:spcPts val="0"/>
                        </a:spcBef>
                        <a:spcAft>
                          <a:spcPts val="0"/>
                        </a:spcAft>
                        <a:buNone/>
                      </a:pPr>
                      <a:r>
                        <a:rPr lang="en-US" sz="1900">
                          <a:solidFill>
                            <a:srgbClr val="FFFFFF"/>
                          </a:solidFill>
                          <a:latin typeface="Calibri"/>
                          <a:ea typeface="Calibri"/>
                          <a:cs typeface="Calibri"/>
                          <a:sym typeface="Calibri"/>
                        </a:rPr>
                        <a:t>Desarrollador Backend</a:t>
                      </a:r>
                      <a:endParaRPr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c>
                  <a:txBody>
                    <a:bodyPr/>
                    <a:lstStyle/>
                    <a:p>
                      <a:pPr indent="0" lvl="0" marL="0" rtl="0" algn="ctr">
                        <a:lnSpc>
                          <a:spcPct val="115000"/>
                        </a:lnSpc>
                        <a:spcBef>
                          <a:spcPts val="0"/>
                        </a:spcBef>
                        <a:spcAft>
                          <a:spcPts val="0"/>
                        </a:spcAft>
                        <a:buNone/>
                      </a:pPr>
                      <a:r>
                        <a:rPr lang="en-US" sz="1900">
                          <a:solidFill>
                            <a:srgbClr val="FFFFFF"/>
                          </a:solidFill>
                          <a:latin typeface="Calibri"/>
                          <a:ea typeface="Calibri"/>
                          <a:cs typeface="Calibri"/>
                          <a:sym typeface="Calibri"/>
                        </a:rPr>
                        <a:t>QA</a:t>
                      </a:r>
                      <a:endParaRPr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r>
              <a:tr h="388500">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1.0</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Fase Inicial (4 semanas)</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A</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R</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I</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I</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I</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I</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r>
              <a:tr h="700300">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2.0</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Fase De Análisis y Diseño (2 semanas)</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A</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R</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R</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I</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I</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r>
              <a:tr h="544400">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3.0</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Fase De Desarrollo (8 semanas)</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A</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R</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R</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I</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r>
              <a:tr h="856175">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4.0</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Fase De Pruebas y Control De Calidad (4 semana)</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I</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R</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r>
              <a:tr h="856175">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5.0</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Fase De Implementación y Puesta en marcha (1 semana)</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A</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R</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C</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I</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r>
            </a:tbl>
          </a:graphicData>
        </a:graphic>
      </p:graphicFrame>
      <p:graphicFrame>
        <p:nvGraphicFramePr>
          <p:cNvPr id="172" name="Google Shape;172;p10"/>
          <p:cNvGraphicFramePr/>
          <p:nvPr/>
        </p:nvGraphicFramePr>
        <p:xfrm>
          <a:off x="2252163" y="7346875"/>
          <a:ext cx="3000000" cy="3000000"/>
        </p:xfrm>
        <a:graphic>
          <a:graphicData uri="http://schemas.openxmlformats.org/drawingml/2006/table">
            <a:tbl>
              <a:tblPr>
                <a:noFill/>
                <a:tableStyleId>{B14E1E3E-00F0-4C28-9C77-3A8827C5E43A}</a:tableStyleId>
              </a:tblPr>
              <a:tblGrid>
                <a:gridCol w="5291125"/>
                <a:gridCol w="8492525"/>
              </a:tblGrid>
              <a:tr h="246300">
                <a:tc>
                  <a:txBody>
                    <a:bodyPr/>
                    <a:lstStyle/>
                    <a:p>
                      <a:pPr indent="0" lvl="0" marL="0" rtl="0" algn="ctr">
                        <a:lnSpc>
                          <a:spcPct val="115000"/>
                        </a:lnSpc>
                        <a:spcBef>
                          <a:spcPts val="0"/>
                        </a:spcBef>
                        <a:spcAft>
                          <a:spcPts val="0"/>
                        </a:spcAft>
                        <a:buNone/>
                      </a:pPr>
                      <a:r>
                        <a:rPr lang="en-US" sz="1900">
                          <a:solidFill>
                            <a:srgbClr val="FFFFFF"/>
                          </a:solidFill>
                          <a:latin typeface="Calibri"/>
                          <a:ea typeface="Calibri"/>
                          <a:cs typeface="Calibri"/>
                          <a:sym typeface="Calibri"/>
                        </a:rPr>
                        <a:t>Integrantes</a:t>
                      </a:r>
                      <a:endParaRPr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c>
                  <a:txBody>
                    <a:bodyPr/>
                    <a:lstStyle/>
                    <a:p>
                      <a:pPr indent="0" lvl="0" marL="0" rtl="0" algn="ctr">
                        <a:lnSpc>
                          <a:spcPct val="115000"/>
                        </a:lnSpc>
                        <a:spcBef>
                          <a:spcPts val="0"/>
                        </a:spcBef>
                        <a:spcAft>
                          <a:spcPts val="0"/>
                        </a:spcAft>
                        <a:buNone/>
                      </a:pPr>
                      <a:r>
                        <a:rPr lang="en-US" sz="1900">
                          <a:solidFill>
                            <a:srgbClr val="FFFFFF"/>
                          </a:solidFill>
                          <a:latin typeface="Calibri"/>
                          <a:ea typeface="Calibri"/>
                          <a:cs typeface="Calibri"/>
                          <a:sym typeface="Calibri"/>
                        </a:rPr>
                        <a:t>Roles</a:t>
                      </a:r>
                      <a:endParaRPr sz="1900">
                        <a:solidFill>
                          <a:srgbClr val="FFFFFF"/>
                        </a:solidFill>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1F497D"/>
                    </a:solidFill>
                  </a:tcPr>
                </a:tc>
              </a:tr>
              <a:tr h="411325">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Felipe Ojeda</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Gerente Del Proyecto, Administrador de base de datos, Desarrollador backend</a:t>
                      </a:r>
                      <a:endParaRPr sz="1900">
                        <a:latin typeface="Calibri"/>
                        <a:ea typeface="Calibri"/>
                        <a:cs typeface="Calibri"/>
                        <a:sym typeface="Calibri"/>
                      </a:endParaRPr>
                    </a:p>
                  </a:txBody>
                  <a:tcPr marT="91425" marB="91425" marR="91425" marL="9142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r>
              <a:tr h="277825">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Sebastián Vargas</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Analista programador, Desarrollador frontend, Arquitecto de software</a:t>
                      </a:r>
                      <a:endParaRPr sz="1900">
                        <a:latin typeface="Calibri"/>
                        <a:ea typeface="Calibri"/>
                        <a:cs typeface="Calibri"/>
                        <a:sym typeface="Calibri"/>
                      </a:endParaRPr>
                    </a:p>
                  </a:txBody>
                  <a:tcPr marT="91425" marB="91425" marR="91425" marL="9142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r>
              <a:tr h="246300">
                <a:tc>
                  <a:txBody>
                    <a:bodyPr/>
                    <a:lstStyle/>
                    <a:p>
                      <a:pPr indent="0" lvl="0" marL="0" rtl="0" algn="ctr">
                        <a:lnSpc>
                          <a:spcPct val="115000"/>
                        </a:lnSpc>
                        <a:spcBef>
                          <a:spcPts val="0"/>
                        </a:spcBef>
                        <a:spcAft>
                          <a:spcPts val="0"/>
                        </a:spcAft>
                        <a:buNone/>
                      </a:pPr>
                      <a:r>
                        <a:rPr lang="en-US" sz="1900">
                          <a:latin typeface="Calibri"/>
                          <a:ea typeface="Calibri"/>
                          <a:cs typeface="Calibri"/>
                          <a:sym typeface="Calibri"/>
                        </a:rPr>
                        <a:t>Matias Leyton</a:t>
                      </a:r>
                      <a:endParaRPr sz="1900">
                        <a:latin typeface="Calibri"/>
                        <a:ea typeface="Calibri"/>
                        <a:cs typeface="Calibri"/>
                        <a:sym typeface="Calibri"/>
                      </a:endParaRPr>
                    </a:p>
                  </a:txBody>
                  <a:tcPr marT="91425" marB="91425" marR="28575" marL="2857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900">
                          <a:latin typeface="Calibri"/>
                          <a:ea typeface="Calibri"/>
                          <a:cs typeface="Calibri"/>
                          <a:sym typeface="Calibri"/>
                        </a:rPr>
                        <a:t>Analista programador, Desarrollador frontend, QA</a:t>
                      </a:r>
                      <a:endParaRPr sz="1900">
                        <a:latin typeface="Calibri"/>
                        <a:ea typeface="Calibri"/>
                        <a:cs typeface="Calibri"/>
                        <a:sym typeface="Calibri"/>
                      </a:endParaRPr>
                    </a:p>
                  </a:txBody>
                  <a:tcPr marT="91425" marB="91425" marR="91425" marL="91425" anchor="b">
                    <a:lnL cap="flat" cmpd="sng" w="7050">
                      <a:solidFill>
                        <a:srgbClr val="000000"/>
                      </a:solidFill>
                      <a:prstDash val="solid"/>
                      <a:round/>
                      <a:headEnd len="sm" w="sm" type="none"/>
                      <a:tailEnd len="sm" w="sm" type="none"/>
                    </a:lnL>
                    <a:lnR cap="flat" cmpd="sng" w="7050">
                      <a:solidFill>
                        <a:srgbClr val="000000"/>
                      </a:solidFill>
                      <a:prstDash val="solid"/>
                      <a:round/>
                      <a:headEnd len="sm" w="sm" type="none"/>
                      <a:tailEnd len="sm" w="sm" type="none"/>
                    </a:lnR>
                    <a:lnT cap="flat" cmpd="sng" w="7050">
                      <a:solidFill>
                        <a:srgbClr val="000000"/>
                      </a:solidFill>
                      <a:prstDash val="solid"/>
                      <a:round/>
                      <a:headEnd len="sm" w="sm" type="none"/>
                      <a:tailEnd len="sm" w="sm" type="none"/>
                    </a:lnT>
                    <a:lnB cap="flat" cmpd="sng" w="7050">
                      <a:solidFill>
                        <a:srgbClr val="000000"/>
                      </a:solidFill>
                      <a:prstDash val="solid"/>
                      <a:round/>
                      <a:headEnd len="sm" w="sm" type="none"/>
                      <a:tailEnd len="sm" w="sm" type="none"/>
                    </a:lnB>
                    <a:solidFill>
                      <a:srgbClr val="FFFFFF"/>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